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39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35"/>
  </p:notesMasterIdLst>
  <p:handoutMasterIdLst>
    <p:handoutMasterId r:id="rId36"/>
  </p:handoutMasterIdLst>
  <p:sldIdLst>
    <p:sldId id="374" r:id="rId2"/>
    <p:sldId id="347" r:id="rId3"/>
    <p:sldId id="348" r:id="rId4"/>
    <p:sldId id="354" r:id="rId5"/>
    <p:sldId id="349" r:id="rId6"/>
    <p:sldId id="350" r:id="rId7"/>
    <p:sldId id="351" r:id="rId8"/>
    <p:sldId id="352" r:id="rId9"/>
    <p:sldId id="353" r:id="rId10"/>
    <p:sldId id="355" r:id="rId11"/>
    <p:sldId id="356" r:id="rId12"/>
    <p:sldId id="315" r:id="rId13"/>
    <p:sldId id="360" r:id="rId14"/>
    <p:sldId id="314" r:id="rId15"/>
    <p:sldId id="303" r:id="rId16"/>
    <p:sldId id="369" r:id="rId17"/>
    <p:sldId id="373" r:id="rId18"/>
    <p:sldId id="370" r:id="rId19"/>
    <p:sldId id="371" r:id="rId20"/>
    <p:sldId id="361" r:id="rId21"/>
    <p:sldId id="362" r:id="rId22"/>
    <p:sldId id="363" r:id="rId23"/>
    <p:sldId id="372" r:id="rId24"/>
    <p:sldId id="364" r:id="rId25"/>
    <p:sldId id="365" r:id="rId26"/>
    <p:sldId id="366" r:id="rId27"/>
    <p:sldId id="368" r:id="rId28"/>
    <p:sldId id="367" r:id="rId29"/>
    <p:sldId id="357" r:id="rId30"/>
    <p:sldId id="359" r:id="rId31"/>
    <p:sldId id="358" r:id="rId32"/>
    <p:sldId id="345" r:id="rId33"/>
    <p:sldId id="296" r:id="rId34"/>
  </p:sldIdLst>
  <p:sldSz cx="9144000" cy="5143500" type="screen16x9"/>
  <p:notesSz cx="6858000" cy="9144000"/>
  <p:defaultTextStyle>
    <a:defPPr>
      <a:defRPr lang="ko-KR"/>
    </a:defPPr>
    <a:lvl1pPr marL="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A5B8"/>
    <a:srgbClr val="125ACB"/>
    <a:srgbClr val="6C44DC"/>
    <a:srgbClr val="4BFF9C"/>
    <a:srgbClr val="00CC00"/>
    <a:srgbClr val="00DA63"/>
    <a:srgbClr val="2CCEF4"/>
    <a:srgbClr val="1377E6"/>
    <a:srgbClr val="0F41A2"/>
    <a:srgbClr val="0996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7" autoAdjust="0"/>
    <p:restoredTop sz="92504" autoAdjust="0"/>
  </p:normalViewPr>
  <p:slideViewPr>
    <p:cSldViewPr snapToGrid="0">
      <p:cViewPr>
        <p:scale>
          <a:sx n="150" d="100"/>
          <a:sy n="150" d="100"/>
        </p:scale>
        <p:origin x="-2424" y="-93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64" y="7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EA6F8-B584-4823-A656-B9D3BC1D630D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5B02A-F385-4D7A-BE06-331475629A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6490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2.png>
</file>

<file path=ppt/media/image23.png>
</file>

<file path=ppt/media/image24.jpeg>
</file>

<file path=ppt/media/image25.gif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3733E-34B0-45D7-8351-6A7F50C41A63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27E4B-5B1B-472B-86BA-DEED00B6B7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5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Device is not just an end-point—integral part of the network</a:t>
            </a:r>
            <a:endParaRPr lang="zh-CN" alt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Expanded human 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abilities,Human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-like 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interactions,Contextual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personalization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B27E4B-5B1B-472B-86BA-DEED00B6B7D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055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8" t="6819" b="15722"/>
          <a:stretch/>
        </p:blipFill>
        <p:spPr>
          <a:xfrm>
            <a:off x="4991100" y="350520"/>
            <a:ext cx="4152474" cy="398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76" y="3599404"/>
            <a:ext cx="9191625" cy="155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632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52" r="56148"/>
          <a:stretch/>
        </p:blipFill>
        <p:spPr>
          <a:xfrm>
            <a:off x="1354" y="1638300"/>
            <a:ext cx="4008671" cy="35052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61"/>
          <a:stretch/>
        </p:blipFill>
        <p:spPr>
          <a:xfrm>
            <a:off x="1676875" y="4185856"/>
            <a:ext cx="518161" cy="960025"/>
          </a:xfrm>
          <a:prstGeom prst="rect">
            <a:avLst/>
          </a:prstGeom>
        </p:spPr>
      </p:pic>
      <p:cxnSp>
        <p:nvCxnSpPr>
          <p:cNvPr id="12" name="직선 연결선 11"/>
          <p:cNvCxnSpPr/>
          <p:nvPr userDrawn="1"/>
        </p:nvCxnSpPr>
        <p:spPr>
          <a:xfrm>
            <a:off x="1354" y="1281112"/>
            <a:ext cx="2679934" cy="0"/>
          </a:xfrm>
          <a:prstGeom prst="line">
            <a:avLst/>
          </a:prstGeom>
          <a:ln>
            <a:solidFill>
              <a:srgbClr val="3BFF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57" y="411003"/>
            <a:ext cx="856490" cy="1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11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230757" y="267327"/>
            <a:ext cx="8085137" cy="403058"/>
          </a:xfrm>
          <a:prstGeom prst="rect">
            <a:avLst/>
          </a:prstGeom>
        </p:spPr>
        <p:txBody>
          <a:bodyPr anchor="ctr"/>
          <a:lstStyle>
            <a:lvl1pPr marL="0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 smtClean="0"/>
              <a:t>Insert your main title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305300" y="4907079"/>
            <a:ext cx="533400" cy="175202"/>
          </a:xfrm>
          <a:prstGeom prst="rect">
            <a:avLst/>
          </a:prstGeom>
        </p:spPr>
        <p:txBody>
          <a:bodyPr/>
          <a:lstStyle>
            <a:lvl1pPr algn="ctr">
              <a:defRPr sz="9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41CB6D96-E065-46D7-BFC0-473F3D5B23B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9" name="그림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57" y="411003"/>
            <a:ext cx="856490" cy="1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73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가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230757" y="267327"/>
            <a:ext cx="8085137" cy="403058"/>
          </a:xfrm>
          <a:prstGeom prst="rect">
            <a:avLst/>
          </a:prstGeom>
        </p:spPr>
        <p:txBody>
          <a:bodyPr anchor="ctr"/>
          <a:lstStyle>
            <a:lvl1pPr marL="0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 smtClean="0"/>
              <a:t>Insert your main title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305300" y="4907079"/>
            <a:ext cx="533400" cy="175202"/>
          </a:xfrm>
          <a:prstGeom prst="rect">
            <a:avLst/>
          </a:prstGeom>
        </p:spPr>
        <p:txBody>
          <a:bodyPr/>
          <a:lstStyle>
            <a:lvl1pPr algn="ctr">
              <a:defRPr sz="9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41CB6D96-E065-46D7-BFC0-473F3D5B23B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457200" y="942975"/>
            <a:ext cx="8229600" cy="3750945"/>
          </a:xfrm>
          <a:prstGeom prst="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57" y="411003"/>
            <a:ext cx="856490" cy="1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47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372" y="4597926"/>
            <a:ext cx="785078" cy="12013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82"/>
          <a:stretch/>
        </p:blipFill>
        <p:spPr>
          <a:xfrm>
            <a:off x="1354" y="847724"/>
            <a:ext cx="9141291" cy="4295775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2661670" y="1695450"/>
            <a:ext cx="38206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6000" b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164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1156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22004"/>
          </a:xfrm>
          <a:prstGeom prst="rect">
            <a:avLst/>
          </a:prstGeom>
        </p:spPr>
        <p:txBody>
          <a:bodyPr vert="horz"/>
          <a:lstStyle>
            <a:lvl1pPr>
              <a:defRPr sz="2800">
                <a:solidFill>
                  <a:srgbClr val="404040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Line 7"/>
          <p:cNvSpPr>
            <a:spLocks noChangeShapeType="1"/>
          </p:cNvSpPr>
          <p:nvPr userDrawn="1"/>
        </p:nvSpPr>
        <p:spPr bwMode="auto">
          <a:xfrm>
            <a:off x="285750" y="722711"/>
            <a:ext cx="8858250" cy="0"/>
          </a:xfrm>
          <a:prstGeom prst="line">
            <a:avLst/>
          </a:prstGeom>
          <a:noFill/>
          <a:ln w="28575" cap="flat" cmpd="sng" algn="ctr">
            <a:solidFill>
              <a:srgbClr val="CD092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>
              <a:defRPr/>
            </a:pPr>
            <a:endParaRPr lang="en-GB" dirty="0"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44500" y="1006759"/>
            <a:ext cx="8255000" cy="2824163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404040"/>
                </a:solidFill>
                <a:latin typeface="+mj-lt"/>
              </a:defRPr>
            </a:lvl1pPr>
            <a:lvl2pPr>
              <a:defRPr sz="2000">
                <a:solidFill>
                  <a:srgbClr val="404040"/>
                </a:solidFill>
                <a:latin typeface="+mj-lt"/>
              </a:defRPr>
            </a:lvl2pPr>
            <a:lvl3pPr>
              <a:defRPr sz="2000">
                <a:solidFill>
                  <a:srgbClr val="404040"/>
                </a:solidFill>
                <a:latin typeface="+mj-lt"/>
              </a:defRPr>
            </a:lvl3pPr>
            <a:lvl4pPr>
              <a:defRPr sz="2000">
                <a:solidFill>
                  <a:srgbClr val="404040"/>
                </a:solidFill>
                <a:latin typeface="+mj-lt"/>
              </a:defRPr>
            </a:lvl4pPr>
            <a:lvl5pPr>
              <a:defRPr sz="2000">
                <a:solidFill>
                  <a:srgbClr val="404040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553200" y="4869657"/>
            <a:ext cx="21336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62F52FB-296C-D94D-AE53-C62C85B1408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 descr="gsma_logo_colour_rgb_small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87236" y="148167"/>
            <a:ext cx="526564" cy="52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94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/>
          <a:lstStyle>
            <a:lvl1pPr algn="r">
              <a:defRPr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61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87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2" r:id="rId3"/>
    <p:sldLayoutId id="2147483663" r:id="rId4"/>
    <p:sldLayoutId id="2147483668" r:id="rId5"/>
    <p:sldLayoutId id="2147483667" r:id="rId6"/>
    <p:sldLayoutId id="2147483669" r:id="rId7"/>
    <p:sldLayoutId id="2147483672" r:id="rId8"/>
    <p:sldLayoutId id="2147483673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gif"/><Relationship Id="rId13" Type="http://schemas.openxmlformats.org/officeDocument/2006/relationships/image" Target="../media/image30.png"/><Relationship Id="rId3" Type="http://schemas.openxmlformats.org/officeDocument/2006/relationships/image" Target="../media/image22.png"/><Relationship Id="rId7" Type="http://schemas.openxmlformats.org/officeDocument/2006/relationships/image" Target="../media/image24.jpe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33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11" Type="http://schemas.openxmlformats.org/officeDocument/2006/relationships/image" Target="../media/image28.png"/><Relationship Id="rId5" Type="http://schemas.openxmlformats.org/officeDocument/2006/relationships/oleObject" Target="../embeddings/oleObject1.bin"/><Relationship Id="rId15" Type="http://schemas.openxmlformats.org/officeDocument/2006/relationships/image" Target="../media/image32.png"/><Relationship Id="rId10" Type="http://schemas.openxmlformats.org/officeDocument/2006/relationships/image" Target="../media/image27.jpeg"/><Relationship Id="rId4" Type="http://schemas.openxmlformats.org/officeDocument/2006/relationships/image" Target="../media/image23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9.jp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0.png"/><Relationship Id="rId18" Type="http://schemas.openxmlformats.org/officeDocument/2006/relationships/image" Target="../media/image53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12" Type="http://schemas.openxmlformats.org/officeDocument/2006/relationships/image" Target="../media/image49.png"/><Relationship Id="rId17" Type="http://schemas.microsoft.com/office/2007/relationships/hdphoto" Target="../media/hdphoto3.wdp"/><Relationship Id="rId2" Type="http://schemas.openxmlformats.org/officeDocument/2006/relationships/image" Target="../media/image40.png"/><Relationship Id="rId16" Type="http://schemas.openxmlformats.org/officeDocument/2006/relationships/image" Target="../media/image52.png"/><Relationship Id="rId20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11" Type="http://schemas.openxmlformats.org/officeDocument/2006/relationships/image" Target="../media/image48.png"/><Relationship Id="rId5" Type="http://schemas.openxmlformats.org/officeDocument/2006/relationships/image" Target="../media/image43.png"/><Relationship Id="rId15" Type="http://schemas.microsoft.com/office/2007/relationships/hdphoto" Target="../media/hdphoto2.wdp"/><Relationship Id="rId10" Type="http://schemas.openxmlformats.org/officeDocument/2006/relationships/image" Target="../media/image47.png"/><Relationship Id="rId19" Type="http://schemas.microsoft.com/office/2007/relationships/hdphoto" Target="../media/hdphoto4.wdp"/><Relationship Id="rId4" Type="http://schemas.openxmlformats.org/officeDocument/2006/relationships/image" Target="../media/image42.png"/><Relationship Id="rId9" Type="http://schemas.microsoft.com/office/2007/relationships/hdphoto" Target="../media/hdphoto1.wdp"/><Relationship Id="rId1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ngmn.org/de/5g-white-paper/5g-white-paper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820" y="1828800"/>
            <a:ext cx="569976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5G – Enabling </a:t>
            </a:r>
            <a:r>
              <a:rPr lang="en-GB" sz="20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technolog</a:t>
            </a:r>
            <a:r>
              <a:rPr lang="en-US" altLang="zh-CN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</a:t>
            </a:r>
            <a:r>
              <a:rPr lang="en-GB" sz="1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?</a:t>
            </a:r>
          </a:p>
          <a:p>
            <a:endParaRPr lang="en-GB" sz="1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zh-CN" sz="16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Shengli</a:t>
            </a:r>
            <a:r>
              <a:rPr lang="en-US" altLang="zh-CN" sz="1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Zhang</a:t>
            </a:r>
            <a:endParaRPr lang="en-GB" sz="16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GB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01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369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3040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600"/>
            <a:ext cx="9144000" cy="5012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2490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5G Service Enablers – meeting requirements</a:t>
            </a:r>
            <a:endParaRPr lang="en-GB" dirty="0"/>
          </a:p>
        </p:txBody>
      </p:sp>
      <p:pic>
        <p:nvPicPr>
          <p:cNvPr id="81" name="Picture 226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122" y="2392082"/>
            <a:ext cx="814083" cy="40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2" name="그룹 4"/>
          <p:cNvGrpSpPr/>
          <p:nvPr/>
        </p:nvGrpSpPr>
        <p:grpSpPr>
          <a:xfrm>
            <a:off x="628554" y="1575794"/>
            <a:ext cx="2527201" cy="757488"/>
            <a:chOff x="-4763232" y="10066665"/>
            <a:chExt cx="2686593" cy="833044"/>
          </a:xfrm>
        </p:grpSpPr>
        <p:sp>
          <p:nvSpPr>
            <p:cNvPr id="83" name="TextBox 82"/>
            <p:cNvSpPr txBox="1">
              <a:spLocks noChangeArrowheads="1"/>
            </p:cNvSpPr>
            <p:nvPr/>
          </p:nvSpPr>
          <p:spPr bwMode="blackGray">
            <a:xfrm>
              <a:off x="-4613171" y="10662776"/>
              <a:ext cx="939302" cy="2369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defTabSz="913193" latinLnBrk="0">
                <a:defRPr/>
              </a:pPr>
              <a:r>
                <a:rPr lang="en-US" altLang="ko-KR" sz="8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Legacy Bands</a:t>
              </a:r>
            </a:p>
          </p:txBody>
        </p:sp>
        <p:sp>
          <p:nvSpPr>
            <p:cNvPr id="84" name="TextBox 39"/>
            <p:cNvSpPr txBox="1">
              <a:spLocks noChangeArrowheads="1"/>
            </p:cNvSpPr>
            <p:nvPr/>
          </p:nvSpPr>
          <p:spPr bwMode="blackGray">
            <a:xfrm>
              <a:off x="-4160314" y="10276699"/>
              <a:ext cx="506460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777517" latinLnBrk="0"/>
              <a:r>
                <a:rPr lang="en-US" altLang="ko-KR" sz="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3 GHz</a:t>
              </a:r>
              <a:endParaRPr lang="ko-KR" altLang="en-US" sz="8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5" name="TextBox 39"/>
            <p:cNvSpPr txBox="1">
              <a:spLocks noChangeArrowheads="1"/>
            </p:cNvSpPr>
            <p:nvPr/>
          </p:nvSpPr>
          <p:spPr bwMode="blackGray">
            <a:xfrm>
              <a:off x="-2644447" y="10276699"/>
              <a:ext cx="567808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777517" latinLnBrk="0"/>
              <a:r>
                <a:rPr lang="en-US" altLang="ko-KR" sz="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30 GHz</a:t>
              </a:r>
              <a:endParaRPr lang="ko-KR" altLang="en-US" sz="8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6" name="TextBox 39"/>
            <p:cNvSpPr txBox="1">
              <a:spLocks noChangeArrowheads="1"/>
            </p:cNvSpPr>
            <p:nvPr/>
          </p:nvSpPr>
          <p:spPr bwMode="blackGray">
            <a:xfrm>
              <a:off x="-4763232" y="10276699"/>
              <a:ext cx="634268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777517" latinLnBrk="0"/>
              <a:r>
                <a:rPr lang="en-US" altLang="ko-KR" sz="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700 MHz</a:t>
              </a:r>
              <a:endParaRPr lang="ko-KR" altLang="en-US" sz="8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7" name="모서리가 둥근 직사각형 9"/>
            <p:cNvSpPr/>
            <p:nvPr/>
          </p:nvSpPr>
          <p:spPr bwMode="blackGray">
            <a:xfrm>
              <a:off x="-4583079" y="10452114"/>
              <a:ext cx="2213000" cy="233753"/>
            </a:xfrm>
            <a:prstGeom prst="roundRect">
              <a:avLst/>
            </a:prstGeom>
            <a:gradFill flip="none" rotWithShape="1">
              <a:gsLst>
                <a:gs pos="0">
                  <a:srgbClr val="3F5A87"/>
                </a:gs>
                <a:gs pos="50000">
                  <a:srgbClr val="9BBCFF"/>
                </a:gs>
                <a:gs pos="100000">
                  <a:srgbClr val="4F81BD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8" name="직사각형 10"/>
            <p:cNvSpPr/>
            <p:nvPr/>
          </p:nvSpPr>
          <p:spPr bwMode="blackGray">
            <a:xfrm>
              <a:off x="-2888863" y="10456130"/>
              <a:ext cx="19256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9" name="직사각형 11"/>
            <p:cNvSpPr/>
            <p:nvPr/>
          </p:nvSpPr>
          <p:spPr bwMode="blackGray">
            <a:xfrm>
              <a:off x="-4129136" y="10456130"/>
              <a:ext cx="8823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0" name="직사각형 12"/>
            <p:cNvSpPr/>
            <p:nvPr/>
          </p:nvSpPr>
          <p:spPr bwMode="blackGray">
            <a:xfrm>
              <a:off x="-4160632" y="10456130"/>
              <a:ext cx="8823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1" name="직사각형 13"/>
            <p:cNvSpPr/>
            <p:nvPr/>
          </p:nvSpPr>
          <p:spPr bwMode="blackGray">
            <a:xfrm>
              <a:off x="-4218363" y="10456130"/>
              <a:ext cx="8823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2" name="직사각형 14"/>
            <p:cNvSpPr/>
            <p:nvPr/>
          </p:nvSpPr>
          <p:spPr bwMode="blackGray">
            <a:xfrm>
              <a:off x="-4259224" y="10456130"/>
              <a:ext cx="8823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3" name="TextBox 92"/>
            <p:cNvSpPr txBox="1">
              <a:spLocks noChangeArrowheads="1"/>
            </p:cNvSpPr>
            <p:nvPr/>
          </p:nvSpPr>
          <p:spPr bwMode="blackGray">
            <a:xfrm>
              <a:off x="-3036648" y="10661082"/>
              <a:ext cx="785934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defTabSz="913193" latinLnBrk="0">
                <a:defRPr/>
              </a:pPr>
              <a:r>
                <a:rPr lang="en-US" altLang="ko-KR" sz="8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New Bands</a:t>
              </a:r>
            </a:p>
          </p:txBody>
        </p:sp>
        <p:sp>
          <p:nvSpPr>
            <p:cNvPr id="94" name=" 3"/>
            <p:cNvSpPr/>
            <p:nvPr/>
          </p:nvSpPr>
          <p:spPr bwMode="blackGray">
            <a:xfrm rot="2464978">
              <a:off x="-3534446" y="10066665"/>
              <a:ext cx="488709" cy="532044"/>
            </a:xfrm>
            <a:prstGeom prst="swooshArrow">
              <a:avLst>
                <a:gd name="adj1" fmla="val 14703"/>
                <a:gd name="adj2" fmla="val 20417"/>
              </a:avLst>
            </a:prstGeom>
            <a:gradFill flip="none" rotWithShape="1">
              <a:gsLst>
                <a:gs pos="0">
                  <a:srgbClr val="03D4A8"/>
                </a:gs>
                <a:gs pos="25000">
                  <a:srgbClr val="21D6E0"/>
                </a:gs>
                <a:gs pos="75000">
                  <a:srgbClr val="0087E6"/>
                </a:gs>
                <a:gs pos="100000">
                  <a:srgbClr val="005CBF"/>
                </a:gs>
              </a:gsLst>
              <a:lin ang="0" scaled="0"/>
              <a:tileRect/>
            </a:gradFill>
            <a:ln>
              <a:noFill/>
            </a:ln>
            <a:effectLst/>
          </p:spPr>
        </p:sp>
        <p:sp>
          <p:nvSpPr>
            <p:cNvPr id="95" name="직사각형 17"/>
            <p:cNvSpPr/>
            <p:nvPr/>
          </p:nvSpPr>
          <p:spPr bwMode="blackGray">
            <a:xfrm>
              <a:off x="-2579835" y="10456130"/>
              <a:ext cx="59132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6" name="TextBox 39"/>
            <p:cNvSpPr txBox="1">
              <a:spLocks noChangeArrowheads="1"/>
            </p:cNvSpPr>
            <p:nvPr/>
          </p:nvSpPr>
          <p:spPr bwMode="blackGray">
            <a:xfrm>
              <a:off x="-3036996" y="10276694"/>
              <a:ext cx="319008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777517" latinLnBrk="0"/>
              <a:r>
                <a:rPr lang="en-US" altLang="ko-KR" sz="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18</a:t>
              </a:r>
              <a:endParaRPr lang="ko-KR" altLang="en-US" sz="8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7" name="직사각형 19"/>
            <p:cNvSpPr/>
            <p:nvPr/>
          </p:nvSpPr>
          <p:spPr bwMode="blackGray">
            <a:xfrm>
              <a:off x="-2741002" y="10456130"/>
              <a:ext cx="98553" cy="225720"/>
            </a:xfrm>
            <a:prstGeom prst="rect">
              <a:avLst/>
            </a:prstGeom>
            <a:solidFill>
              <a:srgbClr val="C00000">
                <a:alpha val="61176"/>
              </a:srgb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3193" latinLnBrk="0">
                <a:defRPr/>
              </a:pPr>
              <a:endParaRPr lang="ko-KR" altLang="en-US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8" name="TextBox 39"/>
            <p:cNvSpPr txBox="1">
              <a:spLocks noChangeArrowheads="1"/>
            </p:cNvSpPr>
            <p:nvPr/>
          </p:nvSpPr>
          <p:spPr bwMode="blackGray">
            <a:xfrm>
              <a:off x="-2842004" y="10276694"/>
              <a:ext cx="319008" cy="2369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777517" latinLnBrk="0"/>
              <a:r>
                <a:rPr lang="en-US" altLang="ko-KR" sz="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27</a:t>
              </a:r>
              <a:endParaRPr lang="ko-KR" altLang="en-US" sz="8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53002" y="2405848"/>
            <a:ext cx="491972" cy="379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0" name="TextBox 99"/>
          <p:cNvSpPr txBox="1"/>
          <p:nvPr/>
        </p:nvSpPr>
        <p:spPr>
          <a:xfrm>
            <a:off x="474069" y="2440349"/>
            <a:ext cx="889034" cy="346126"/>
          </a:xfrm>
          <a:prstGeom prst="rect">
            <a:avLst/>
          </a:prstGeom>
          <a:noFill/>
        </p:spPr>
        <p:txBody>
          <a:bodyPr wrap="square" lIns="91319" tIns="45659" rIns="91319" bIns="45659" rtlCol="0">
            <a:spAutoFit/>
          </a:bodyPr>
          <a:lstStyle/>
          <a:p>
            <a:pPr algn="ctr" defTabSz="913193" latinLnBrk="0">
              <a:defRPr/>
            </a:pPr>
            <a:r>
              <a:rPr lang="en-US" altLang="ko-KR" sz="800" b="1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mmWave</a:t>
            </a:r>
            <a:endParaRPr lang="en-US" altLang="ko-KR" sz="8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algn="ctr" defTabSz="913193" latinLnBrk="0">
              <a:defRPr/>
            </a:pPr>
            <a:r>
              <a:rPr lang="en-US" altLang="ko-KR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RFIC</a:t>
            </a:r>
            <a:endParaRPr lang="ko-KR" altLang="en-US" sz="8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2214026" y="2353160"/>
            <a:ext cx="1247681" cy="473084"/>
          </a:xfrm>
          <a:prstGeom prst="rect">
            <a:avLst/>
          </a:prstGeom>
          <a:noFill/>
        </p:spPr>
        <p:txBody>
          <a:bodyPr wrap="square" lIns="91319" tIns="45659" rIns="91319" bIns="45659" rtlCol="0">
            <a:spAutoFit/>
          </a:bodyPr>
          <a:lstStyle/>
          <a:p>
            <a:pPr algn="ctr" defTabSz="913193" latinLnBrk="0">
              <a:defRPr/>
            </a:pPr>
            <a:r>
              <a:rPr lang="en-US" altLang="ko-KR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Wide</a:t>
            </a:r>
          </a:p>
          <a:p>
            <a:pPr algn="ctr" defTabSz="913193" latinLnBrk="0">
              <a:defRPr/>
            </a:pPr>
            <a:r>
              <a:rPr lang="en-US" altLang="ko-KR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Coverage </a:t>
            </a:r>
          </a:p>
          <a:p>
            <a:pPr algn="ctr" defTabSz="913193" latinLnBrk="0">
              <a:defRPr/>
            </a:pPr>
            <a:r>
              <a:rPr lang="en-US" altLang="ko-KR" sz="8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Antenna</a:t>
            </a:r>
            <a:endParaRPr lang="ko-KR" altLang="en-US" sz="8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2" name="그룹 24"/>
          <p:cNvGrpSpPr/>
          <p:nvPr/>
        </p:nvGrpSpPr>
        <p:grpSpPr>
          <a:xfrm>
            <a:off x="553040" y="1270006"/>
            <a:ext cx="8130041" cy="3251042"/>
            <a:chOff x="2054149" y="1873079"/>
            <a:chExt cx="6619595" cy="2834283"/>
          </a:xfrm>
        </p:grpSpPr>
        <p:sp>
          <p:nvSpPr>
            <p:cNvPr id="103" name="모서리가 둥근 직사각형 25"/>
            <p:cNvSpPr/>
            <p:nvPr/>
          </p:nvSpPr>
          <p:spPr>
            <a:xfrm>
              <a:off x="2054149" y="187307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4" name="모서리가 둥근 직사각형 26"/>
            <p:cNvSpPr/>
            <p:nvPr/>
          </p:nvSpPr>
          <p:spPr>
            <a:xfrm>
              <a:off x="4269894" y="187307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모서리가 둥근 직사각형 27"/>
            <p:cNvSpPr/>
            <p:nvPr/>
          </p:nvSpPr>
          <p:spPr>
            <a:xfrm>
              <a:off x="2054149" y="330563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모서리가 둥근 직사각형 28"/>
            <p:cNvSpPr/>
            <p:nvPr/>
          </p:nvSpPr>
          <p:spPr>
            <a:xfrm>
              <a:off x="4269894" y="330563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7" name="모서리가 둥근 직사각형 29"/>
            <p:cNvSpPr/>
            <p:nvPr/>
          </p:nvSpPr>
          <p:spPr>
            <a:xfrm>
              <a:off x="6487314" y="187307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8" name="모서리가 둥근 직사각형 30"/>
            <p:cNvSpPr/>
            <p:nvPr/>
          </p:nvSpPr>
          <p:spPr>
            <a:xfrm>
              <a:off x="6487314" y="3305639"/>
              <a:ext cx="2186430" cy="1401723"/>
            </a:xfrm>
            <a:prstGeom prst="roundRect">
              <a:avLst/>
            </a:prstGeom>
            <a:noFill/>
            <a:ln w="6350">
              <a:solidFill>
                <a:srgbClr val="2EA7E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77517"/>
              <a:endParaRPr lang="ko-KR" altLang="en-US" sz="15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09" name="직사각형 31"/>
          <p:cNvSpPr/>
          <p:nvPr/>
        </p:nvSpPr>
        <p:spPr>
          <a:xfrm>
            <a:off x="508590" y="1298665"/>
            <a:ext cx="2827593" cy="338431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 err="1" smtClean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mmWave</a:t>
            </a:r>
            <a:r>
              <a:rPr lang="en-US" altLang="ko-KR" sz="1600" b="1" dirty="0" smtClean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System/RFIC/Ant.</a:t>
            </a:r>
            <a:endParaRPr lang="ko-KR" altLang="en-US" sz="1600" b="1" dirty="0">
              <a:solidFill>
                <a:srgbClr val="2EA7E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0" name="직사각형 32"/>
          <p:cNvSpPr/>
          <p:nvPr/>
        </p:nvSpPr>
        <p:spPr>
          <a:xfrm>
            <a:off x="3191940" y="1298665"/>
            <a:ext cx="2721329" cy="338633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New Channel Coding</a:t>
            </a:r>
          </a:p>
        </p:txBody>
      </p:sp>
      <p:sp>
        <p:nvSpPr>
          <p:cNvPr id="111" name="직사각형 33"/>
          <p:cNvSpPr/>
          <p:nvPr/>
        </p:nvSpPr>
        <p:spPr>
          <a:xfrm>
            <a:off x="5933327" y="1298665"/>
            <a:ext cx="2721329" cy="338633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Network Slicing</a:t>
            </a:r>
            <a:endParaRPr lang="ko-KR" altLang="en-US" sz="1600" b="1" dirty="0">
              <a:solidFill>
                <a:srgbClr val="2EA7E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2" name="직사각형 34"/>
          <p:cNvSpPr/>
          <p:nvPr/>
        </p:nvSpPr>
        <p:spPr>
          <a:xfrm>
            <a:off x="506613" y="2943585"/>
            <a:ext cx="2721329" cy="338633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&lt; 6 GHz Massive MIMO</a:t>
            </a:r>
            <a:endParaRPr lang="ko-KR" altLang="en-US" sz="1600" b="1" dirty="0">
              <a:solidFill>
                <a:srgbClr val="2EA7E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3" name="직사각형 35"/>
          <p:cNvSpPr/>
          <p:nvPr/>
        </p:nvSpPr>
        <p:spPr>
          <a:xfrm>
            <a:off x="3268140" y="2943585"/>
            <a:ext cx="2721329" cy="338617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Massive Connectivity (IoT)</a:t>
            </a:r>
            <a:endParaRPr lang="ko-KR" altLang="en-US" sz="1600" b="1" dirty="0">
              <a:solidFill>
                <a:srgbClr val="2EA7E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4" name="직사각형 36"/>
          <p:cNvSpPr/>
          <p:nvPr/>
        </p:nvSpPr>
        <p:spPr>
          <a:xfrm>
            <a:off x="5933327" y="2943585"/>
            <a:ext cx="2721329" cy="338633"/>
          </a:xfrm>
          <a:prstGeom prst="rect">
            <a:avLst/>
          </a:prstGeom>
        </p:spPr>
        <p:txBody>
          <a:bodyPr wrap="square" lIns="91319" tIns="45659" rIns="91319" bIns="45659">
            <a:spAutoFit/>
          </a:bodyPr>
          <a:lstStyle/>
          <a:p>
            <a:pPr algn="ctr" defTabSz="777517"/>
            <a:r>
              <a:rPr lang="en-US" altLang="ko-KR" sz="1600" b="1" dirty="0">
                <a:solidFill>
                  <a:srgbClr val="2EA7E0"/>
                </a:solidFill>
                <a:latin typeface="Arial" pitchFamily="34" charset="0"/>
                <a:cs typeface="Arial" pitchFamily="34" charset="0"/>
              </a:rPr>
              <a:t>Low Latency NW</a:t>
            </a:r>
            <a:endParaRPr lang="ko-KR" altLang="en-US" sz="1600" b="1" dirty="0">
              <a:solidFill>
                <a:srgbClr val="2EA7E0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15" name="그룹 37"/>
          <p:cNvGrpSpPr/>
          <p:nvPr/>
        </p:nvGrpSpPr>
        <p:grpSpPr>
          <a:xfrm>
            <a:off x="582336" y="3401209"/>
            <a:ext cx="2609600" cy="1102026"/>
            <a:chOff x="1756763" y="3571829"/>
            <a:chExt cx="2331745" cy="1101771"/>
          </a:xfrm>
        </p:grpSpPr>
        <p:graphicFrame>
          <p:nvGraphicFramePr>
            <p:cNvPr id="116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09466736"/>
                </p:ext>
              </p:extLst>
            </p:nvPr>
          </p:nvGraphicFramePr>
          <p:xfrm>
            <a:off x="1756763" y="3592889"/>
            <a:ext cx="2283825" cy="10807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" name="Visio" r:id="rId5" imgW="5371323" imgH="3635280" progId="Visio.Drawing.11">
                    <p:embed/>
                  </p:oleObj>
                </mc:Choice>
                <mc:Fallback>
                  <p:oleObj name="Visio" r:id="rId5" imgW="5371323" imgH="3635280" progId="Visio.Drawing.11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56763" y="3592889"/>
                          <a:ext cx="2283825" cy="1080711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7" name="TextBox 116"/>
            <p:cNvSpPr txBox="1"/>
            <p:nvPr/>
          </p:nvSpPr>
          <p:spPr>
            <a:xfrm>
              <a:off x="3336125" y="3571829"/>
              <a:ext cx="752383" cy="300150"/>
            </a:xfrm>
            <a:prstGeom prst="rect">
              <a:avLst/>
            </a:prstGeom>
            <a:noFill/>
          </p:spPr>
          <p:txBody>
            <a:bodyPr wrap="square" lIns="77862" tIns="38930" rIns="77862" bIns="38930" rtlCol="0">
              <a:spAutoFit/>
            </a:bodyPr>
            <a:lstStyle/>
            <a:p>
              <a:pPr defTabSz="777605">
                <a:lnSpc>
                  <a:spcPct val="80000"/>
                </a:lnSpc>
              </a:pPr>
              <a:r>
                <a:rPr lang="en-US" altLang="ko-KR" sz="9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Half</a:t>
              </a:r>
            </a:p>
            <a:p>
              <a:pPr defTabSz="777605">
                <a:lnSpc>
                  <a:spcPct val="80000"/>
                </a:lnSpc>
              </a:pPr>
              <a:r>
                <a:rPr lang="en-US" altLang="ko-KR" sz="9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-Wavelength</a:t>
              </a:r>
              <a:endPara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18" name="그룹 58"/>
          <p:cNvGrpSpPr/>
          <p:nvPr/>
        </p:nvGrpSpPr>
        <p:grpSpPr>
          <a:xfrm>
            <a:off x="3132035" y="3376278"/>
            <a:ext cx="2722161" cy="895061"/>
            <a:chOff x="5037110" y="9766309"/>
            <a:chExt cx="3629548" cy="1193415"/>
          </a:xfrm>
        </p:grpSpPr>
        <p:sp>
          <p:nvSpPr>
            <p:cNvPr id="119" name="TextBox 118"/>
            <p:cNvSpPr txBox="1"/>
            <p:nvPr/>
          </p:nvSpPr>
          <p:spPr>
            <a:xfrm>
              <a:off x="7392323" y="9766309"/>
              <a:ext cx="1162178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 defTabSz="685742" latinLnBrk="0">
                <a:defRPr/>
              </a:pPr>
              <a:r>
                <a:rPr lang="en-US" altLang="ko-KR" sz="900" b="1" kern="0" dirty="0">
                  <a:solidFill>
                    <a:sysClr val="windowText" lastClr="000000"/>
                  </a:solidFill>
                  <a:latin typeface="Arial" pitchFamily="34" charset="0"/>
                  <a:cs typeface="Arial" pitchFamily="34" charset="0"/>
                </a:rPr>
                <a:t>Grant-Free </a:t>
              </a:r>
            </a:p>
            <a:p>
              <a:pPr algn="ctr" defTabSz="685742" latinLnBrk="0">
                <a:defRPr/>
              </a:pPr>
              <a:r>
                <a:rPr lang="en-US" altLang="ko-KR" sz="900" b="1" kern="0" dirty="0">
                  <a:solidFill>
                    <a:sysClr val="windowText" lastClr="000000"/>
                  </a:solidFill>
                  <a:latin typeface="Arial" pitchFamily="34" charset="0"/>
                  <a:cs typeface="Arial" pitchFamily="34" charset="0"/>
                </a:rPr>
                <a:t>Multiple Access</a:t>
              </a:r>
              <a:endParaRPr lang="ko-KR" altLang="en-US" sz="900" b="1" kern="0" dirty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37110" y="9766309"/>
              <a:ext cx="201960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5742" latinLnBrk="0">
                <a:defRPr/>
              </a:pPr>
              <a:r>
                <a:rPr lang="en-US" altLang="ko-KR" sz="900" b="1" kern="0" dirty="0">
                  <a:latin typeface="Arial" pitchFamily="34" charset="0"/>
                  <a:cs typeface="Arial" pitchFamily="34" charset="0"/>
                </a:rPr>
                <a:t>Grant-based </a:t>
              </a:r>
            </a:p>
            <a:p>
              <a:pPr algn="ctr" defTabSz="685742" latinLnBrk="0">
                <a:defRPr/>
              </a:pPr>
              <a:r>
                <a:rPr lang="en-US" altLang="ko-KR" sz="900" b="1" kern="0" dirty="0">
                  <a:latin typeface="Arial" pitchFamily="34" charset="0"/>
                  <a:cs typeface="Arial" pitchFamily="34" charset="0"/>
                </a:rPr>
                <a:t>Multiple Access</a:t>
              </a:r>
              <a:endParaRPr lang="ko-KR" altLang="en-US" sz="900" b="1" kern="0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21" name="직선 연결선 61"/>
            <p:cNvCxnSpPr/>
            <p:nvPr/>
          </p:nvCxnSpPr>
          <p:spPr>
            <a:xfrm>
              <a:off x="6013868" y="10343920"/>
              <a:ext cx="6890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연결선 62"/>
            <p:cNvCxnSpPr/>
            <p:nvPr/>
          </p:nvCxnSpPr>
          <p:spPr>
            <a:xfrm>
              <a:off x="6013868" y="10788700"/>
              <a:ext cx="6890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화살표 연결선 63"/>
            <p:cNvCxnSpPr/>
            <p:nvPr/>
          </p:nvCxnSpPr>
          <p:spPr>
            <a:xfrm flipV="1">
              <a:off x="6118214" y="10377940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/>
            <p:cNvSpPr txBox="1"/>
            <p:nvPr/>
          </p:nvSpPr>
          <p:spPr>
            <a:xfrm>
              <a:off x="5693891" y="10261762"/>
              <a:ext cx="35758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eNB</a:t>
              </a:r>
              <a:endParaRPr lang="ko-KR" alt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772997" y="10701850"/>
              <a:ext cx="224073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UE</a:t>
              </a:r>
              <a:endParaRPr lang="ko-KR" alt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26" name="직선 화살표 연결선 66"/>
            <p:cNvCxnSpPr/>
            <p:nvPr/>
          </p:nvCxnSpPr>
          <p:spPr>
            <a:xfrm>
              <a:off x="6165795" y="10394488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화살표 연결선 67"/>
            <p:cNvCxnSpPr/>
            <p:nvPr/>
          </p:nvCxnSpPr>
          <p:spPr>
            <a:xfrm flipV="1">
              <a:off x="6327164" y="10377940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화살표 연결선 68"/>
            <p:cNvCxnSpPr/>
            <p:nvPr/>
          </p:nvCxnSpPr>
          <p:spPr>
            <a:xfrm>
              <a:off x="6374744" y="10394488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화살표 연결선 69"/>
            <p:cNvCxnSpPr/>
            <p:nvPr/>
          </p:nvCxnSpPr>
          <p:spPr>
            <a:xfrm flipV="1">
              <a:off x="6544388" y="10389708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화살표 연결선 70"/>
            <p:cNvCxnSpPr/>
            <p:nvPr/>
          </p:nvCxnSpPr>
          <p:spPr>
            <a:xfrm>
              <a:off x="6591969" y="10406256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타원 71"/>
            <p:cNvSpPr/>
            <p:nvPr/>
          </p:nvSpPr>
          <p:spPr>
            <a:xfrm>
              <a:off x="6050821" y="10565569"/>
              <a:ext cx="165129" cy="2917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2" name="타원 72"/>
            <p:cNvSpPr/>
            <p:nvPr/>
          </p:nvSpPr>
          <p:spPr>
            <a:xfrm>
              <a:off x="6265981" y="10563497"/>
              <a:ext cx="165129" cy="2917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3" name="타원 73"/>
            <p:cNvSpPr/>
            <p:nvPr/>
          </p:nvSpPr>
          <p:spPr>
            <a:xfrm>
              <a:off x="6489421" y="10563497"/>
              <a:ext cx="165129" cy="2917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4" name="모서리가 둥근 직사각형 74"/>
            <p:cNvSpPr/>
            <p:nvPr/>
          </p:nvSpPr>
          <p:spPr>
            <a:xfrm>
              <a:off x="5368575" y="10134270"/>
              <a:ext cx="1398611" cy="825454"/>
            </a:xfrm>
            <a:prstGeom prst="roundRect">
              <a:avLst>
                <a:gd name="adj" fmla="val 8974"/>
              </a:avLst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35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0091" y="10644205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6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2195" y="10752651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7" name="Picture 2" descr="http://www.samsung.net/service/ml/AttachController/201411060839786_ZPZQ39MR.gif?cmd=downdirectly&amp;filepath=/LOCAL/ML/CACHE/h/20141105/L7O6AE6RHZO3@namo.co.kr20141105233934564@namjeong.leehyukmin.son&amp;contentType=IMAGE/GIF;charset=KSC5601&amp;msgno=175&amp;partno=1&amp;foldername=INBOX&amp;msguid=2793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12787" y="10158809"/>
              <a:ext cx="226815" cy="3142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8" name="직사각형 78"/>
            <p:cNvSpPr/>
            <p:nvPr/>
          </p:nvSpPr>
          <p:spPr>
            <a:xfrm>
              <a:off x="6113723" y="10180392"/>
              <a:ext cx="583493" cy="169277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8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3~4 Step</a:t>
              </a:r>
              <a:endParaRPr lang="ko-KR" altLang="en-US" sz="800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9" name="직선 연결선 79"/>
            <p:cNvCxnSpPr/>
            <p:nvPr/>
          </p:nvCxnSpPr>
          <p:spPr>
            <a:xfrm>
              <a:off x="7328176" y="10354019"/>
              <a:ext cx="34453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80"/>
            <p:cNvCxnSpPr/>
            <p:nvPr/>
          </p:nvCxnSpPr>
          <p:spPr>
            <a:xfrm>
              <a:off x="7328176" y="10798800"/>
              <a:ext cx="34453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화살표 연결선 81"/>
            <p:cNvCxnSpPr/>
            <p:nvPr/>
          </p:nvCxnSpPr>
          <p:spPr>
            <a:xfrm flipV="1">
              <a:off x="7476255" y="10381834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/>
            <p:cNvSpPr txBox="1"/>
            <p:nvPr/>
          </p:nvSpPr>
          <p:spPr>
            <a:xfrm>
              <a:off x="7712540" y="10271385"/>
              <a:ext cx="396959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eNB</a:t>
              </a:r>
              <a:endParaRPr lang="ko-KR" alt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7696274" y="10714550"/>
              <a:ext cx="360872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UE</a:t>
              </a:r>
              <a:endParaRPr lang="ko-KR" alt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44" name="직선 화살표 연결선 84"/>
            <p:cNvCxnSpPr/>
            <p:nvPr/>
          </p:nvCxnSpPr>
          <p:spPr>
            <a:xfrm>
              <a:off x="7523836" y="10398381"/>
              <a:ext cx="0" cy="3628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타원 85"/>
            <p:cNvSpPr/>
            <p:nvPr/>
          </p:nvSpPr>
          <p:spPr>
            <a:xfrm>
              <a:off x="7408863" y="10569463"/>
              <a:ext cx="165129" cy="2917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46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1619" y="10760852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3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3544" y="10796724"/>
              <a:ext cx="67013" cy="1301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8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22020" y="10385814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9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29168" y="10614530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0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6898" y="10647920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1" name="Picture 3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4244" y="10533955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2" name="Picture 2" descr="http://www.samsung.net/service/ml/AttachController/201411060839786_ZPZQ39MR.gif?cmd=downdirectly&amp;filepath=/LOCAL/ML/CACHE/h/20141105/L7O6AE6RHZO3@namo.co.kr20141105233934564@namjeong.leehyukmin.son&amp;contentType=IMAGE/GIF;charset=KSC5601&amp;msgno=175&amp;partno=1&amp;foldername=INBOX&amp;msguid=2793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5547" y="10167196"/>
              <a:ext cx="226815" cy="3142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2033" y="10757758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4" name="직사각형 94"/>
            <p:cNvSpPr/>
            <p:nvPr/>
          </p:nvSpPr>
          <p:spPr>
            <a:xfrm>
              <a:off x="7326658" y="10180392"/>
              <a:ext cx="423193" cy="169277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altLang="ko-KR" sz="800" b="1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1 Step</a:t>
              </a:r>
              <a:endParaRPr lang="ko-KR" altLang="en-US" sz="800" b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55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4885" y="10554844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6" name="Picture 3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5447" y="10607439"/>
              <a:ext cx="67013" cy="1301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7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9590" y="10336420"/>
              <a:ext cx="67977" cy="131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8" name="오른쪽 화살표 98"/>
            <p:cNvSpPr/>
            <p:nvPr/>
          </p:nvSpPr>
          <p:spPr>
            <a:xfrm>
              <a:off x="6912694" y="10311652"/>
              <a:ext cx="248469" cy="436708"/>
            </a:xfrm>
            <a:prstGeom prst="rightArrow">
              <a:avLst>
                <a:gd name="adj1" fmla="val 54535"/>
                <a:gd name="adj2" fmla="val 4744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9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9" name="모서리가 둥근 직사각형 99"/>
            <p:cNvSpPr/>
            <p:nvPr/>
          </p:nvSpPr>
          <p:spPr>
            <a:xfrm>
              <a:off x="7268047" y="10134270"/>
              <a:ext cx="1398611" cy="825454"/>
            </a:xfrm>
            <a:prstGeom prst="roundRect">
              <a:avLst>
                <a:gd name="adj" fmla="val 8974"/>
              </a:avLst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60" name="그룹 100"/>
          <p:cNvGrpSpPr/>
          <p:nvPr/>
        </p:nvGrpSpPr>
        <p:grpSpPr>
          <a:xfrm>
            <a:off x="6075833" y="3387552"/>
            <a:ext cx="2485461" cy="1106686"/>
            <a:chOff x="6043128" y="3213335"/>
            <a:chExt cx="2589352" cy="1152945"/>
          </a:xfrm>
        </p:grpSpPr>
        <p:sp>
          <p:nvSpPr>
            <p:cNvPr id="161" name="TextBox 160"/>
            <p:cNvSpPr txBox="1"/>
            <p:nvPr/>
          </p:nvSpPr>
          <p:spPr>
            <a:xfrm>
              <a:off x="6642636" y="3219729"/>
              <a:ext cx="1164826" cy="257439"/>
            </a:xfrm>
            <a:prstGeom prst="rect">
              <a:avLst/>
            </a:prstGeom>
            <a:noFill/>
          </p:spPr>
          <p:txBody>
            <a:bodyPr wrap="square" lIns="36000" tIns="36000" rIns="36000" bIns="36000" rtlCol="0">
              <a:spAutoFit/>
            </a:bodyPr>
            <a:lstStyle/>
            <a:p>
              <a:pPr>
                <a:lnSpc>
                  <a:spcPct val="50000"/>
                </a:lnSpc>
                <a:spcBef>
                  <a:spcPts val="374"/>
                </a:spcBef>
              </a:pPr>
              <a:r>
                <a:rPr lang="en-US" altLang="ko-KR" sz="800" b="1" spc="-2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ea typeface="맑은 고딕" panose="020B0503020000020004" pitchFamily="50" charset="-127"/>
                  <a:cs typeface="Arial" pitchFamily="34" charset="0"/>
                </a:rPr>
                <a:t>① Radio</a:t>
              </a:r>
            </a:p>
            <a:p>
              <a:pPr>
                <a:lnSpc>
                  <a:spcPct val="50000"/>
                </a:lnSpc>
                <a:spcBef>
                  <a:spcPts val="374"/>
                </a:spcBef>
              </a:pPr>
              <a:r>
                <a:rPr lang="en-US" altLang="ko-KR" sz="800" b="1" spc="-2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ea typeface="맑은 고딕" panose="020B0503020000020004" pitchFamily="50" charset="-127"/>
                  <a:cs typeface="Arial" pitchFamily="34" charset="0"/>
                </a:rPr>
                <a:t>      Information</a:t>
              </a:r>
              <a:endParaRPr lang="ko-KR" altLang="en-US" sz="800" b="1" spc="-23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anose="020B0503020000020004" pitchFamily="50" charset="-127"/>
                <a:cs typeface="Arial" pitchFamily="34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7406655" y="3213335"/>
              <a:ext cx="968933" cy="257439"/>
            </a:xfrm>
            <a:prstGeom prst="rect">
              <a:avLst/>
            </a:prstGeom>
            <a:noFill/>
          </p:spPr>
          <p:txBody>
            <a:bodyPr wrap="square" lIns="36000" tIns="36000" rIns="36000" bIns="36000" rtlCol="0">
              <a:spAutoFit/>
            </a:bodyPr>
            <a:lstStyle/>
            <a:p>
              <a:pPr>
                <a:lnSpc>
                  <a:spcPct val="50000"/>
                </a:lnSpc>
                <a:spcBef>
                  <a:spcPts val="374"/>
                </a:spcBef>
              </a:pPr>
              <a:r>
                <a:rPr lang="en-US" altLang="ko-KR" sz="800" b="1" spc="-2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ea typeface="맑은 고딕" panose="020B0503020000020004" pitchFamily="50" charset="-127"/>
                  <a:cs typeface="Arial" pitchFamily="34" charset="0"/>
                </a:rPr>
                <a:t>② TCP Rate        </a:t>
              </a:r>
            </a:p>
            <a:p>
              <a:pPr>
                <a:lnSpc>
                  <a:spcPct val="50000"/>
                </a:lnSpc>
                <a:spcBef>
                  <a:spcPts val="374"/>
                </a:spcBef>
              </a:pPr>
              <a:r>
                <a:rPr lang="en-US" altLang="ko-KR" sz="800" b="1" spc="-2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ea typeface="맑은 고딕" panose="020B0503020000020004" pitchFamily="50" charset="-127"/>
                  <a:cs typeface="Arial" pitchFamily="34" charset="0"/>
                </a:rPr>
                <a:t>      Control</a:t>
              </a:r>
              <a:endParaRPr lang="ko-KR" altLang="en-US" sz="800" b="1" spc="-23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anose="020B0503020000020004" pitchFamily="50" charset="-127"/>
                <a:cs typeface="Arial" pitchFamily="34" charset="0"/>
              </a:endParaRPr>
            </a:p>
          </p:txBody>
        </p:sp>
        <p:pic>
          <p:nvPicPr>
            <p:cNvPr id="163" name="Picture 5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6958600" y="3569116"/>
              <a:ext cx="175820" cy="502259"/>
            </a:xfrm>
            <a:prstGeom prst="rect">
              <a:avLst/>
            </a:prstGeom>
            <a:noFill/>
            <a:ln w="0">
              <a:noFill/>
              <a:miter lim="800000"/>
              <a:headEnd/>
              <a:tailEnd/>
            </a:ln>
          </p:spPr>
        </p:pic>
        <p:pic>
          <p:nvPicPr>
            <p:cNvPr id="164" name="Picture 2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505488" y="3786118"/>
              <a:ext cx="282927" cy="35189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5" name="왼쪽 화살표 105"/>
            <p:cNvSpPr/>
            <p:nvPr/>
          </p:nvSpPr>
          <p:spPr bwMode="auto">
            <a:xfrm>
              <a:off x="7988937" y="3514767"/>
              <a:ext cx="216882" cy="105646"/>
            </a:xfrm>
            <a:prstGeom prst="leftArrow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lang="ko-KR" altLang="en-US" sz="900" kern="0" dirty="0">
                <a:solidFill>
                  <a:sysClr val="window" lastClr="FFFFFF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8005804" y="4125799"/>
              <a:ext cx="626676" cy="240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Server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6093738" y="4125797"/>
              <a:ext cx="709909" cy="240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Mobile</a:t>
              </a:r>
              <a:endParaRPr 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6738697" y="4125797"/>
              <a:ext cx="602659" cy="240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>
                  <a:latin typeface="Arial" pitchFamily="34" charset="0"/>
                  <a:cs typeface="Arial" pitchFamily="34" charset="0"/>
                </a:rPr>
                <a:t>BS</a:t>
              </a:r>
              <a:endParaRPr 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69" name="그룹 129"/>
            <p:cNvGrpSpPr/>
            <p:nvPr/>
          </p:nvGrpSpPr>
          <p:grpSpPr>
            <a:xfrm>
              <a:off x="8188896" y="3446601"/>
              <a:ext cx="373221" cy="571137"/>
              <a:chOff x="8310382" y="3509883"/>
              <a:chExt cx="499093" cy="770009"/>
            </a:xfrm>
          </p:grpSpPr>
          <p:pic>
            <p:nvPicPr>
              <p:cNvPr id="175" name="Picture 2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310382" y="3827240"/>
                <a:ext cx="363934" cy="452652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6" name="Picture 3"/>
              <p:cNvPicPr>
                <a:picLocks noChangeAspect="1" noChangeArrowheads="1"/>
              </p:cNvPicPr>
              <p:nvPr/>
            </p:nvPicPr>
            <p:blipFill>
              <a:blip r:embed="rId13" cstate="print"/>
              <a:srcRect/>
              <a:stretch>
                <a:fillRect/>
              </a:stretch>
            </p:blipFill>
            <p:spPr bwMode="auto">
              <a:xfrm>
                <a:off x="8401271" y="3509883"/>
                <a:ext cx="408204" cy="4125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170" name="Picture 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3128" y="3424099"/>
              <a:ext cx="575082" cy="532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1" name="Picture 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1510" y="3471301"/>
              <a:ext cx="519034" cy="1499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172" name="직선 화살표 연결선 112"/>
            <p:cNvCxnSpPr/>
            <p:nvPr/>
          </p:nvCxnSpPr>
          <p:spPr>
            <a:xfrm>
              <a:off x="6700333" y="3532978"/>
              <a:ext cx="720000" cy="8336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TextBox 172"/>
            <p:cNvSpPr txBox="1"/>
            <p:nvPr/>
          </p:nvSpPr>
          <p:spPr>
            <a:xfrm>
              <a:off x="6790086" y="4009283"/>
              <a:ext cx="823202" cy="203999"/>
            </a:xfrm>
            <a:prstGeom prst="rect">
              <a:avLst/>
            </a:prstGeom>
            <a:noFill/>
          </p:spPr>
          <p:txBody>
            <a:bodyPr wrap="square" lIns="36000" tIns="36000" rIns="36000" bIns="36000" rtlCol="0">
              <a:spAutoFit/>
            </a:bodyPr>
            <a:lstStyle/>
            <a:p>
              <a:pPr>
                <a:spcBef>
                  <a:spcPts val="374"/>
                </a:spcBef>
              </a:pPr>
              <a:r>
                <a:rPr lang="en-US" altLang="ko-KR" sz="800" b="1" spc="-2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ea typeface="맑은 고딕" panose="020B0503020000020004" pitchFamily="50" charset="-127"/>
                  <a:cs typeface="Arial" pitchFamily="34" charset="0"/>
                </a:rPr>
                <a:t>Data </a:t>
              </a:r>
              <a:endParaRPr lang="ko-KR" altLang="en-US" sz="800" b="1" spc="-23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anose="020B0503020000020004" pitchFamily="50" charset="-127"/>
                <a:cs typeface="Arial" pitchFamily="34" charset="0"/>
              </a:endParaRPr>
            </a:p>
          </p:txBody>
        </p:sp>
        <p:sp>
          <p:nvSpPr>
            <p:cNvPr id="174" name="왼쪽 화살표 114"/>
            <p:cNvSpPr/>
            <p:nvPr/>
          </p:nvSpPr>
          <p:spPr bwMode="auto">
            <a:xfrm>
              <a:off x="6717523" y="3895578"/>
              <a:ext cx="720000" cy="111147"/>
            </a:xfrm>
            <a:prstGeom prst="leftArrow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latinLnBrk="0">
                <a:defRPr/>
              </a:pPr>
              <a:endParaRPr lang="ko-KR" altLang="en-US" sz="900" kern="0" dirty="0">
                <a:solidFill>
                  <a:sysClr val="window" lastClr="FFFF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77" name="Picture 2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905" y="1569180"/>
            <a:ext cx="1732694" cy="1031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8" name="직사각형 119"/>
          <p:cNvSpPr/>
          <p:nvPr/>
        </p:nvSpPr>
        <p:spPr>
          <a:xfrm>
            <a:off x="3678871" y="2566622"/>
            <a:ext cx="2135841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 defTabSz="685742" latinLnBrk="0">
              <a:defRPr/>
            </a:pPr>
            <a:r>
              <a:rPr lang="en-US" altLang="ko-KR" sz="1100" kern="0" dirty="0">
                <a:latin typeface="Arial" pitchFamily="34" charset="0"/>
                <a:cs typeface="Arial" pitchFamily="34" charset="0"/>
              </a:rPr>
              <a:t>LDPC (</a:t>
            </a:r>
            <a:r>
              <a:rPr lang="en-US" altLang="ko-KR" sz="1100" dirty="0"/>
              <a:t>Low-Density Parity-Check </a:t>
            </a:r>
            <a:r>
              <a:rPr lang="en-US" altLang="ko-KR" sz="1100" kern="0" dirty="0">
                <a:latin typeface="Arial" pitchFamily="34" charset="0"/>
                <a:cs typeface="Arial" pitchFamily="34" charset="0"/>
              </a:rPr>
              <a:t>)</a:t>
            </a:r>
          </a:p>
        </p:txBody>
      </p:sp>
      <p:pic>
        <p:nvPicPr>
          <p:cNvPr id="179" name="Picture 44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413" y="1637299"/>
            <a:ext cx="2454565" cy="1044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600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270763-E2B0-4766-8A68-E9EF1F95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Innovation Enabling New Verticals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3D0B5834-1C16-4E1F-8D7A-E8D477AB2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3032144"/>
            <a:ext cx="8147248" cy="2111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CE1BE8E-17C4-49B0-9850-4AF78D87D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19" y="1091575"/>
            <a:ext cx="2929005" cy="1984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9D1C808-93BD-43D3-A93F-2FCA66B7E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0524" y="1083379"/>
            <a:ext cx="2831635" cy="19204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4F88E14-7746-4F23-9C5D-D0BE65A0C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9940" y="1093146"/>
            <a:ext cx="3118791" cy="1982660"/>
          </a:xfrm>
          <a:prstGeom prst="rect">
            <a:avLst/>
          </a:prstGeom>
        </p:spPr>
      </p:pic>
      <p:sp>
        <p:nvSpPr>
          <p:cNvPr id="9" name="object 38">
            <a:extLst>
              <a:ext uri="{FF2B5EF4-FFF2-40B4-BE49-F238E27FC236}">
                <a16:creationId xmlns="" xmlns:a16="http://schemas.microsoft.com/office/drawing/2014/main" id="{7A6652B7-1460-469B-9390-688E1225AB11}"/>
              </a:ext>
            </a:extLst>
          </p:cNvPr>
          <p:cNvSpPr/>
          <p:nvPr/>
        </p:nvSpPr>
        <p:spPr>
          <a:xfrm>
            <a:off x="323528" y="1063228"/>
            <a:ext cx="8855869" cy="0"/>
          </a:xfrm>
          <a:custGeom>
            <a:avLst/>
            <a:gdLst/>
            <a:ahLst/>
            <a:cxnLst/>
            <a:rect l="l" t="t" r="r" b="b"/>
            <a:pathLst>
              <a:path w="11807825">
                <a:moveTo>
                  <a:pt x="0" y="0"/>
                </a:moveTo>
                <a:lnTo>
                  <a:pt x="11807825" y="0"/>
                </a:lnTo>
              </a:path>
            </a:pathLst>
          </a:custGeom>
          <a:ln w="28956">
            <a:solidFill>
              <a:srgbClr val="00408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350"/>
          </a:p>
        </p:txBody>
      </p:sp>
      <p:sp>
        <p:nvSpPr>
          <p:cNvPr id="10" name="object 37">
            <a:extLst>
              <a:ext uri="{FF2B5EF4-FFF2-40B4-BE49-F238E27FC236}">
                <a16:creationId xmlns="" xmlns:a16="http://schemas.microsoft.com/office/drawing/2014/main" id="{CB8FF48D-9546-4A36-8854-83DDE3726D69}"/>
              </a:ext>
            </a:extLst>
          </p:cNvPr>
          <p:cNvSpPr/>
          <p:nvPr/>
        </p:nvSpPr>
        <p:spPr>
          <a:xfrm>
            <a:off x="325243" y="276272"/>
            <a:ext cx="1975104" cy="71094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sz="1350"/>
          </a:p>
        </p:txBody>
      </p:sp>
    </p:spTree>
    <p:extLst>
      <p:ext uri="{BB962C8B-B14F-4D97-AF65-F5344CB8AC3E}">
        <p14:creationId xmlns:p14="http://schemas.microsoft.com/office/powerpoint/2010/main" val="322019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5G Service Scenarios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F52FB-296C-D94D-AE53-C62C85B1408B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11" name="그룹 67"/>
          <p:cNvGrpSpPr/>
          <p:nvPr/>
        </p:nvGrpSpPr>
        <p:grpSpPr>
          <a:xfrm>
            <a:off x="155502" y="1117600"/>
            <a:ext cx="6575498" cy="3922481"/>
            <a:chOff x="398496" y="569378"/>
            <a:chExt cx="11622302" cy="6912767"/>
          </a:xfrm>
        </p:grpSpPr>
        <p:pic>
          <p:nvPicPr>
            <p:cNvPr id="12" name="그림 6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496" y="569378"/>
              <a:ext cx="11622302" cy="6912767"/>
            </a:xfrm>
            <a:prstGeom prst="rect">
              <a:avLst/>
            </a:prstGeom>
          </p:spPr>
        </p:pic>
        <p:pic>
          <p:nvPicPr>
            <p:cNvPr id="13" name="그림 6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1110" y="2711790"/>
              <a:ext cx="843574" cy="843574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2CBEC7">
                  <a:alpha val="80000"/>
                </a:srgbClr>
              </a:outerShdw>
            </a:effectLst>
          </p:spPr>
        </p:pic>
        <p:pic>
          <p:nvPicPr>
            <p:cNvPr id="14" name="그림 7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9" y="2672763"/>
              <a:ext cx="846177" cy="846177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2FABFF">
                  <a:alpha val="80000"/>
                </a:srgbClr>
              </a:outerShdw>
            </a:effectLst>
          </p:spPr>
        </p:pic>
        <p:pic>
          <p:nvPicPr>
            <p:cNvPr id="15" name="그림 7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4710" y="6413819"/>
              <a:ext cx="501890" cy="501890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2FABFF">
                  <a:alpha val="80000"/>
                </a:srgbClr>
              </a:outerShdw>
            </a:effectLst>
          </p:spPr>
        </p:pic>
        <p:pic>
          <p:nvPicPr>
            <p:cNvPr id="16" name="그림 7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75700" y="2980210"/>
              <a:ext cx="501890" cy="501890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2CBEC7">
                  <a:alpha val="80000"/>
                </a:srgbClr>
              </a:outerShdw>
            </a:effectLst>
          </p:spPr>
        </p:pic>
        <p:pic>
          <p:nvPicPr>
            <p:cNvPr id="17" name="그림 7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8094" y="3651971"/>
              <a:ext cx="501890" cy="501890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2CBEC7">
                  <a:alpha val="80000"/>
                </a:srgbClr>
              </a:outerShdw>
            </a:effectLst>
          </p:spPr>
        </p:pic>
        <p:grpSp>
          <p:nvGrpSpPr>
            <p:cNvPr id="18" name="그룹 75"/>
            <p:cNvGrpSpPr/>
            <p:nvPr/>
          </p:nvGrpSpPr>
          <p:grpSpPr>
            <a:xfrm>
              <a:off x="414053" y="887728"/>
              <a:ext cx="2846095" cy="1666512"/>
              <a:chOff x="971515" y="1038298"/>
              <a:chExt cx="2846095" cy="1666512"/>
            </a:xfrm>
          </p:grpSpPr>
          <p:sp>
            <p:nvSpPr>
              <p:cNvPr id="67" name="대각선 방향의 모서리가 둥근 사각형 159"/>
              <p:cNvSpPr/>
              <p:nvPr/>
            </p:nvSpPr>
            <p:spPr>
              <a:xfrm>
                <a:off x="1098688" y="1163474"/>
                <a:ext cx="2504026" cy="1541336"/>
              </a:xfrm>
              <a:prstGeom prst="round2DiagRect">
                <a:avLst>
                  <a:gd name="adj1" fmla="val 10824"/>
                  <a:gd name="adj2" fmla="val 0"/>
                </a:avLst>
              </a:prstGeom>
              <a:solidFill>
                <a:sysClr val="window" lastClr="FFFFFF">
                  <a:alpha val="70000"/>
                </a:sysClr>
              </a:solidFill>
              <a:ln w="3175">
                <a:solidFill>
                  <a:sysClr val="windowText" lastClr="000000">
                    <a:lumMod val="20000"/>
                    <a:lumOff val="80000"/>
                  </a:sysClr>
                </a:solidFill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defRPr/>
                </a:pPr>
                <a:endParaRPr lang="ko-KR" altLang="en-US" sz="11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155081" y="1601089"/>
                <a:ext cx="2662529" cy="108466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Full reliability &amp; high availability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Real-time responsiveness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On-the-fly coverage scalability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  for disaster situations</a:t>
                </a:r>
                <a:endParaRPr lang="ko-KR" altLang="en-US" sz="700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rgbClr val="000000"/>
                  </a:solidFill>
                </a:endParaRPr>
              </a:p>
            </p:txBody>
          </p:sp>
          <p:sp>
            <p:nvSpPr>
              <p:cNvPr id="69" name="대각선 방향의 모서리가 둥근 사각형 161"/>
              <p:cNvSpPr/>
              <p:nvPr/>
            </p:nvSpPr>
            <p:spPr>
              <a:xfrm>
                <a:off x="1153861" y="1220365"/>
                <a:ext cx="2393680" cy="334800"/>
              </a:xfrm>
              <a:prstGeom prst="round2DiagRect">
                <a:avLst>
                  <a:gd name="adj1" fmla="val 37470"/>
                  <a:gd name="adj2" fmla="val 0"/>
                </a:avLst>
              </a:prstGeom>
              <a:solidFill>
                <a:srgbClr val="F49020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70" name="자유형 162"/>
              <p:cNvSpPr/>
              <p:nvPr/>
            </p:nvSpPr>
            <p:spPr>
              <a:xfrm>
                <a:off x="1153861" y="1220365"/>
                <a:ext cx="2393680" cy="334800"/>
              </a:xfrm>
              <a:custGeom>
                <a:avLst/>
                <a:gdLst>
                  <a:gd name="connsiteX0" fmla="*/ 0 w 2393680"/>
                  <a:gd name="connsiteY0" fmla="*/ 0 h 333873"/>
                  <a:gd name="connsiteX1" fmla="*/ 2393680 w 2393680"/>
                  <a:gd name="connsiteY1" fmla="*/ 0 h 333873"/>
                  <a:gd name="connsiteX2" fmla="*/ 0 w 2393680"/>
                  <a:gd name="connsiteY2" fmla="*/ 333873 h 33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93680" h="333873">
                    <a:moveTo>
                      <a:pt x="0" y="0"/>
                    </a:moveTo>
                    <a:lnTo>
                      <a:pt x="2393680" y="0"/>
                    </a:lnTo>
                    <a:lnTo>
                      <a:pt x="0" y="333873"/>
                    </a:lnTo>
                    <a:close/>
                  </a:path>
                </a:pathLst>
              </a:custGeom>
              <a:solidFill>
                <a:srgbClr val="F8A41C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1114614" y="1166069"/>
                <a:ext cx="2472173" cy="44211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 latinLnBrk="0">
                  <a:defRPr/>
                </a:pPr>
                <a:r>
                  <a:rPr lang="en-US" altLang="ko-KR" sz="900" b="1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ysClr val="window" lastClr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Mission Critical Service</a:t>
                </a:r>
                <a:endParaRPr lang="ko-KR" altLang="en-US" sz="900" b="1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ysClr val="window" lastClr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72" name="타원 164"/>
              <p:cNvSpPr/>
              <p:nvPr/>
            </p:nvSpPr>
            <p:spPr>
              <a:xfrm>
                <a:off x="971515" y="1038298"/>
                <a:ext cx="268142" cy="268142"/>
              </a:xfrm>
              <a:prstGeom prst="ellipse">
                <a:avLst/>
              </a:prstGeom>
              <a:solidFill>
                <a:sysClr val="windowText" lastClr="000000">
                  <a:lumMod val="50000"/>
                </a:sysClr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800" b="1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ysClr val="window" lastClr="FFFFFF"/>
                    </a:solidFill>
                    <a:latin typeface="Calibri"/>
                    <a:ea typeface="맑은 고딕"/>
                  </a:rPr>
                  <a:t>1</a:t>
                </a:r>
                <a:endParaRPr lang="ko-KR" altLang="en-US" sz="800" b="1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</p:grpSp>
        <p:grpSp>
          <p:nvGrpSpPr>
            <p:cNvPr id="19" name="그룹 76"/>
            <p:cNvGrpSpPr/>
            <p:nvPr/>
          </p:nvGrpSpPr>
          <p:grpSpPr>
            <a:xfrm>
              <a:off x="8962655" y="887728"/>
              <a:ext cx="2696655" cy="1760929"/>
              <a:chOff x="8105509" y="1038298"/>
              <a:chExt cx="2696655" cy="1760929"/>
            </a:xfrm>
          </p:grpSpPr>
          <p:sp>
            <p:nvSpPr>
              <p:cNvPr id="60" name="대각선 방향의 모서리가 둥근 사각형 152"/>
              <p:cNvSpPr/>
              <p:nvPr/>
            </p:nvSpPr>
            <p:spPr>
              <a:xfrm>
                <a:off x="8232682" y="1163474"/>
                <a:ext cx="2504026" cy="1541336"/>
              </a:xfrm>
              <a:prstGeom prst="round2DiagRect">
                <a:avLst>
                  <a:gd name="adj1" fmla="val 10824"/>
                  <a:gd name="adj2" fmla="val 0"/>
                </a:avLst>
              </a:prstGeom>
              <a:solidFill>
                <a:sysClr val="window" lastClr="FFFFFF">
                  <a:alpha val="70000"/>
                </a:sysClr>
              </a:solidFill>
              <a:ln w="3175">
                <a:solidFill>
                  <a:sysClr val="windowText" lastClr="000000">
                    <a:lumMod val="20000"/>
                    <a:lumOff val="80000"/>
                  </a:sysClr>
                </a:solidFill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defRPr/>
                </a:pPr>
                <a:endParaRPr lang="ko-KR" altLang="en-US" sz="11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308498" y="1487612"/>
                <a:ext cx="2493666" cy="13116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Next-generation broadband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Multi-Gbps peak throughputs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Alternative to costly fibre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New VAS possibilities for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  fresh revenue generation</a:t>
                </a:r>
              </a:p>
            </p:txBody>
          </p:sp>
          <p:grpSp>
            <p:nvGrpSpPr>
              <p:cNvPr id="62" name="그룹 154"/>
              <p:cNvGrpSpPr/>
              <p:nvPr/>
            </p:nvGrpSpPr>
            <p:grpSpPr>
              <a:xfrm>
                <a:off x="8287855" y="1220365"/>
                <a:ext cx="2393680" cy="334800"/>
                <a:chOff x="8287855" y="1220365"/>
                <a:chExt cx="2393680" cy="334800"/>
              </a:xfrm>
            </p:grpSpPr>
            <p:sp>
              <p:nvSpPr>
                <p:cNvPr id="65" name="대각선 방향의 모서리가 둥근 사각형 157"/>
                <p:cNvSpPr/>
                <p:nvPr/>
              </p:nvSpPr>
              <p:spPr>
                <a:xfrm>
                  <a:off x="8287855" y="1220365"/>
                  <a:ext cx="2393680" cy="334800"/>
                </a:xfrm>
                <a:prstGeom prst="round2DiagRect">
                  <a:avLst>
                    <a:gd name="adj1" fmla="val 37470"/>
                    <a:gd name="adj2" fmla="val 0"/>
                  </a:avLst>
                </a:prstGeom>
                <a:solidFill>
                  <a:srgbClr val="27ACB3"/>
                </a:solidFill>
                <a:ln w="635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ko-KR" altLang="en-US" sz="1500" kern="0">
                    <a:solidFill>
                      <a:sysClr val="window" lastClr="FFFFFF"/>
                    </a:solidFill>
                    <a:latin typeface="Calibri"/>
                    <a:ea typeface="맑은 고딕"/>
                  </a:endParaRPr>
                </a:p>
              </p:txBody>
            </p:sp>
            <p:sp>
              <p:nvSpPr>
                <p:cNvPr id="66" name="자유형 158"/>
                <p:cNvSpPr/>
                <p:nvPr/>
              </p:nvSpPr>
              <p:spPr>
                <a:xfrm>
                  <a:off x="8287855" y="1220365"/>
                  <a:ext cx="2393680" cy="334800"/>
                </a:xfrm>
                <a:custGeom>
                  <a:avLst/>
                  <a:gdLst>
                    <a:gd name="connsiteX0" fmla="*/ 0 w 2393680"/>
                    <a:gd name="connsiteY0" fmla="*/ 0 h 333873"/>
                    <a:gd name="connsiteX1" fmla="*/ 2393680 w 2393680"/>
                    <a:gd name="connsiteY1" fmla="*/ 0 h 333873"/>
                    <a:gd name="connsiteX2" fmla="*/ 0 w 2393680"/>
                    <a:gd name="connsiteY2" fmla="*/ 333873 h 33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393680" h="333873">
                      <a:moveTo>
                        <a:pt x="0" y="0"/>
                      </a:moveTo>
                      <a:lnTo>
                        <a:pt x="2393680" y="0"/>
                      </a:lnTo>
                      <a:lnTo>
                        <a:pt x="0" y="333873"/>
                      </a:lnTo>
                      <a:close/>
                    </a:path>
                  </a:pathLst>
                </a:custGeom>
                <a:solidFill>
                  <a:srgbClr val="2CBEC7"/>
                </a:solidFill>
                <a:ln w="635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ko-KR" altLang="en-US" sz="1500" kern="0">
                    <a:solidFill>
                      <a:sysClr val="window" lastClr="FFFFFF"/>
                    </a:solidFill>
                    <a:latin typeface="Calibri"/>
                    <a:ea typeface="맑은 고딕"/>
                  </a:endParaRPr>
                </a:p>
              </p:txBody>
            </p:sp>
          </p:grpSp>
          <p:sp>
            <p:nvSpPr>
              <p:cNvPr id="63" name="TextBox 62"/>
              <p:cNvSpPr txBox="1"/>
              <p:nvPr/>
            </p:nvSpPr>
            <p:spPr>
              <a:xfrm>
                <a:off x="8528005" y="1166069"/>
                <a:ext cx="1913386" cy="44211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lvl="0" algn="ctr">
                  <a:defRPr sz="1600" b="1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defRPr>
                </a:lvl1pPr>
              </a:lstStyle>
              <a:p>
                <a:pPr latinLnBrk="0">
                  <a:defRPr/>
                </a:pPr>
                <a:r>
                  <a:rPr lang="en-US" altLang="ko-KR" sz="900" kern="0" dirty="0">
                    <a:solidFill>
                      <a:sysClr val="window" lastClr="FFFFFF"/>
                    </a:solidFill>
                  </a:rPr>
                  <a:t>Fixed Broadband</a:t>
                </a:r>
              </a:p>
            </p:txBody>
          </p:sp>
          <p:sp>
            <p:nvSpPr>
              <p:cNvPr id="64" name="타원 156"/>
              <p:cNvSpPr/>
              <p:nvPr/>
            </p:nvSpPr>
            <p:spPr>
              <a:xfrm>
                <a:off x="8105509" y="1038298"/>
                <a:ext cx="268142" cy="268142"/>
              </a:xfrm>
              <a:prstGeom prst="ellipse">
                <a:avLst/>
              </a:prstGeom>
              <a:solidFill>
                <a:sysClr val="windowText" lastClr="000000">
                  <a:lumMod val="50000"/>
                </a:sysClr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800" b="1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ysClr val="window" lastClr="FFFFFF"/>
                    </a:solidFill>
                    <a:latin typeface="Calibri"/>
                    <a:ea typeface="맑은 고딕"/>
                  </a:rPr>
                  <a:t>4</a:t>
                </a:r>
                <a:endParaRPr lang="ko-KR" altLang="en-US" sz="800" b="1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</p:grpSp>
        <p:grpSp>
          <p:nvGrpSpPr>
            <p:cNvPr id="20" name="그룹 77"/>
            <p:cNvGrpSpPr/>
            <p:nvPr/>
          </p:nvGrpSpPr>
          <p:grpSpPr>
            <a:xfrm>
              <a:off x="8751145" y="4989069"/>
              <a:ext cx="3157225" cy="1745341"/>
              <a:chOff x="8223594" y="4735460"/>
              <a:chExt cx="3157225" cy="1745341"/>
            </a:xfrm>
          </p:grpSpPr>
          <p:sp>
            <p:nvSpPr>
              <p:cNvPr id="54" name="대각선 방향의 모서리가 둥근 사각형 146"/>
              <p:cNvSpPr/>
              <p:nvPr/>
            </p:nvSpPr>
            <p:spPr>
              <a:xfrm>
                <a:off x="8350767" y="4860636"/>
                <a:ext cx="2715536" cy="1541336"/>
              </a:xfrm>
              <a:prstGeom prst="round2DiagRect">
                <a:avLst>
                  <a:gd name="adj1" fmla="val 10824"/>
                  <a:gd name="adj2" fmla="val 0"/>
                </a:avLst>
              </a:prstGeom>
              <a:solidFill>
                <a:sysClr val="window" lastClr="FFFFFF">
                  <a:alpha val="70000"/>
                </a:sysClr>
              </a:solidFill>
              <a:ln w="3175">
                <a:solidFill>
                  <a:sysClr val="windowText" lastClr="000000">
                    <a:lumMod val="20000"/>
                    <a:lumOff val="80000"/>
                  </a:sysClr>
                </a:solidFill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defRPr/>
                </a:pPr>
                <a:endParaRPr lang="ko-KR" altLang="en-US" sz="11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8285382" y="5169186"/>
                <a:ext cx="3095437" cy="13116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Multi-Gbps peak throughputs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Universal gigabit connectivity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Unparalleled mobility support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New service / application enablement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Advanced big data analytics</a:t>
                </a:r>
              </a:p>
            </p:txBody>
          </p:sp>
          <p:sp>
            <p:nvSpPr>
              <p:cNvPr id="56" name="대각선 방향의 모서리가 둥근 사각형 148"/>
              <p:cNvSpPr/>
              <p:nvPr/>
            </p:nvSpPr>
            <p:spPr>
              <a:xfrm>
                <a:off x="8422054" y="4915009"/>
                <a:ext cx="2592012" cy="334800"/>
              </a:xfrm>
              <a:prstGeom prst="round2DiagRect">
                <a:avLst>
                  <a:gd name="adj1" fmla="val 37470"/>
                  <a:gd name="adj2" fmla="val 0"/>
                </a:avLst>
              </a:prstGeom>
              <a:solidFill>
                <a:srgbClr val="0099FF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57" name="자유형 149"/>
              <p:cNvSpPr/>
              <p:nvPr/>
            </p:nvSpPr>
            <p:spPr>
              <a:xfrm>
                <a:off x="8422054" y="4915009"/>
                <a:ext cx="2592012" cy="334800"/>
              </a:xfrm>
              <a:custGeom>
                <a:avLst/>
                <a:gdLst>
                  <a:gd name="connsiteX0" fmla="*/ 0 w 2393680"/>
                  <a:gd name="connsiteY0" fmla="*/ 0 h 333873"/>
                  <a:gd name="connsiteX1" fmla="*/ 2393680 w 2393680"/>
                  <a:gd name="connsiteY1" fmla="*/ 0 h 333873"/>
                  <a:gd name="connsiteX2" fmla="*/ 0 w 2393680"/>
                  <a:gd name="connsiteY2" fmla="*/ 333873 h 33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93680" h="333873">
                    <a:moveTo>
                      <a:pt x="0" y="0"/>
                    </a:moveTo>
                    <a:lnTo>
                      <a:pt x="2393680" y="0"/>
                    </a:lnTo>
                    <a:lnTo>
                      <a:pt x="0" y="333873"/>
                    </a:lnTo>
                    <a:close/>
                  </a:path>
                </a:pathLst>
              </a:custGeom>
              <a:solidFill>
                <a:srgbClr val="2FABFF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8668946" y="4863231"/>
                <a:ext cx="2079181" cy="44211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lvl="0" algn="ctr">
                  <a:defRPr sz="1600" b="1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defRPr>
                </a:lvl1pPr>
              </a:lstStyle>
              <a:p>
                <a:pPr latinLnBrk="0">
                  <a:defRPr/>
                </a:pPr>
                <a:r>
                  <a:rPr lang="en-US" altLang="ko-KR" sz="900" kern="0" dirty="0">
                    <a:solidFill>
                      <a:sysClr val="window" lastClr="FFFFFF"/>
                    </a:solidFill>
                  </a:rPr>
                  <a:t>Mobile Broadband</a:t>
                </a:r>
              </a:p>
            </p:txBody>
          </p:sp>
          <p:sp>
            <p:nvSpPr>
              <p:cNvPr id="59" name="타원 151"/>
              <p:cNvSpPr/>
              <p:nvPr/>
            </p:nvSpPr>
            <p:spPr>
              <a:xfrm>
                <a:off x="8223594" y="4735460"/>
                <a:ext cx="268142" cy="268142"/>
              </a:xfrm>
              <a:prstGeom prst="ellipse">
                <a:avLst/>
              </a:prstGeom>
              <a:solidFill>
                <a:sysClr val="windowText" lastClr="000000">
                  <a:lumMod val="50000"/>
                </a:sysClr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800" b="1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ysClr val="window" lastClr="FFFFFF"/>
                    </a:solidFill>
                    <a:latin typeface="Calibri"/>
                    <a:ea typeface="맑은 고딕"/>
                  </a:rPr>
                  <a:t>3</a:t>
                </a:r>
                <a:endParaRPr lang="ko-KR" altLang="en-US" sz="800" b="1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</p:grpSp>
        <p:grpSp>
          <p:nvGrpSpPr>
            <p:cNvPr id="21" name="그룹 78"/>
            <p:cNvGrpSpPr/>
            <p:nvPr/>
          </p:nvGrpSpPr>
          <p:grpSpPr>
            <a:xfrm>
              <a:off x="414053" y="4716410"/>
              <a:ext cx="3557756" cy="1999182"/>
              <a:chOff x="518919" y="4687835"/>
              <a:chExt cx="3557756" cy="1999182"/>
            </a:xfrm>
          </p:grpSpPr>
          <p:sp>
            <p:nvSpPr>
              <p:cNvPr id="48" name="대각선 방향의 모서리가 둥근 사각형 140"/>
              <p:cNvSpPr/>
              <p:nvPr/>
            </p:nvSpPr>
            <p:spPr>
              <a:xfrm>
                <a:off x="639590" y="4813012"/>
                <a:ext cx="3056401" cy="1813995"/>
              </a:xfrm>
              <a:prstGeom prst="round2DiagRect">
                <a:avLst>
                  <a:gd name="adj1" fmla="val 10824"/>
                  <a:gd name="adj2" fmla="val 0"/>
                </a:avLst>
              </a:prstGeom>
              <a:solidFill>
                <a:sysClr val="window" lastClr="FFFFFF">
                  <a:alpha val="70000"/>
                </a:sysClr>
              </a:solidFill>
              <a:ln w="3175">
                <a:solidFill>
                  <a:sysClr val="windowText" lastClr="000000">
                    <a:lumMod val="20000"/>
                    <a:lumOff val="80000"/>
                  </a:sysClr>
                </a:solidFill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defRPr/>
                </a:pPr>
                <a:endParaRPr lang="ko-KR" altLang="en-US" sz="11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60614" y="5148449"/>
                <a:ext cx="3516061" cy="153856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Connectivity for a new wave of device types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High density deployments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Networks-as-a-Service to meet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  each service provider’s needs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Robust QoE / QoS management</a:t>
                </a:r>
              </a:p>
              <a:p>
                <a:pPr latinLnBrk="0">
                  <a:lnSpc>
                    <a:spcPct val="110000"/>
                  </a:lnSpc>
                  <a:defRPr/>
                </a:pPr>
                <a:r>
                  <a:rPr lang="en-US" altLang="ko-KR" sz="700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rgbClr val="000000"/>
                    </a:solidFill>
                  </a:rPr>
                  <a:t>· New revenue opportunities</a:t>
                </a:r>
              </a:p>
            </p:txBody>
          </p:sp>
          <p:sp>
            <p:nvSpPr>
              <p:cNvPr id="50" name="대각선 방향의 모서리가 둥근 사각형 142"/>
              <p:cNvSpPr/>
              <p:nvPr/>
            </p:nvSpPr>
            <p:spPr>
              <a:xfrm>
                <a:off x="705227" y="4880945"/>
                <a:ext cx="2920744" cy="334800"/>
              </a:xfrm>
              <a:prstGeom prst="round2DiagRect">
                <a:avLst>
                  <a:gd name="adj1" fmla="val 37470"/>
                  <a:gd name="adj2" fmla="val 0"/>
                </a:avLst>
              </a:prstGeom>
              <a:solidFill>
                <a:srgbClr val="DE2A2E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51" name="자유형 143"/>
              <p:cNvSpPr/>
              <p:nvPr/>
            </p:nvSpPr>
            <p:spPr>
              <a:xfrm>
                <a:off x="705227" y="4880945"/>
                <a:ext cx="2920744" cy="334800"/>
              </a:xfrm>
              <a:custGeom>
                <a:avLst/>
                <a:gdLst>
                  <a:gd name="connsiteX0" fmla="*/ 0 w 2393680"/>
                  <a:gd name="connsiteY0" fmla="*/ 0 h 333873"/>
                  <a:gd name="connsiteX1" fmla="*/ 2393680 w 2393680"/>
                  <a:gd name="connsiteY1" fmla="*/ 0 h 333873"/>
                  <a:gd name="connsiteX2" fmla="*/ 0 w 2393680"/>
                  <a:gd name="connsiteY2" fmla="*/ 333873 h 33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93680" h="333873">
                    <a:moveTo>
                      <a:pt x="0" y="0"/>
                    </a:moveTo>
                    <a:lnTo>
                      <a:pt x="2393680" y="0"/>
                    </a:lnTo>
                    <a:lnTo>
                      <a:pt x="0" y="333873"/>
                    </a:lnTo>
                    <a:close/>
                  </a:path>
                </a:pathLst>
              </a:custGeom>
              <a:solidFill>
                <a:srgbClr val="E13B3F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endParaRPr lang="ko-KR" altLang="en-US" sz="1500" kern="0"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445971" y="4815606"/>
                <a:ext cx="1443636" cy="44211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lvl="0" algn="ctr">
                  <a:defRPr sz="1600" b="1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defRPr>
                </a:lvl1pPr>
              </a:lstStyle>
              <a:p>
                <a:pPr latinLnBrk="0">
                  <a:defRPr/>
                </a:pPr>
                <a:r>
                  <a:rPr lang="en-US" altLang="ko-KR" sz="900" kern="0" dirty="0">
                    <a:solidFill>
                      <a:sysClr val="window" lastClr="FFFFFF"/>
                    </a:solidFill>
                  </a:rPr>
                  <a:t>Massive IoT</a:t>
                </a:r>
              </a:p>
            </p:txBody>
          </p:sp>
          <p:sp>
            <p:nvSpPr>
              <p:cNvPr id="53" name="타원 145"/>
              <p:cNvSpPr/>
              <p:nvPr/>
            </p:nvSpPr>
            <p:spPr>
              <a:xfrm>
                <a:off x="518919" y="4687835"/>
                <a:ext cx="268142" cy="268142"/>
              </a:xfrm>
              <a:prstGeom prst="ellipse">
                <a:avLst/>
              </a:prstGeom>
              <a:solidFill>
                <a:sysClr val="windowText" lastClr="000000">
                  <a:lumMod val="50000"/>
                </a:sysClr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800" b="1" kern="0" dirty="0">
                    <a:ln>
                      <a:solidFill>
                        <a:srgbClr val="53565A">
                          <a:lumMod val="40000"/>
                          <a:lumOff val="60000"/>
                          <a:alpha val="0"/>
                        </a:srgbClr>
                      </a:solidFill>
                    </a:ln>
                    <a:solidFill>
                      <a:sysClr val="window" lastClr="FFFFFF"/>
                    </a:solidFill>
                    <a:latin typeface="Calibri"/>
                    <a:ea typeface="맑은 고딕"/>
                  </a:rPr>
                  <a:t>2</a:t>
                </a:r>
                <a:endParaRPr lang="ko-KR" altLang="en-US" sz="800" b="1" kern="0" dirty="0">
                  <a:ln>
                    <a:solidFill>
                      <a:srgbClr val="53565A">
                        <a:lumMod val="40000"/>
                        <a:lumOff val="60000"/>
                        <a:alpha val="0"/>
                      </a:srgbClr>
                    </a:solidFill>
                  </a:ln>
                  <a:solidFill>
                    <a:sysClr val="window" lastClr="FFFFFF"/>
                  </a:solidFill>
                  <a:latin typeface="Calibri"/>
                  <a:ea typeface="맑은 고딕"/>
                </a:endParaRPr>
              </a:p>
            </p:txBody>
          </p:sp>
        </p:grpSp>
        <p:sp>
          <p:nvSpPr>
            <p:cNvPr id="22" name="자유형 79"/>
            <p:cNvSpPr/>
            <p:nvPr/>
          </p:nvSpPr>
          <p:spPr>
            <a:xfrm>
              <a:off x="5343526" y="3552825"/>
              <a:ext cx="3534792" cy="2105612"/>
            </a:xfrm>
            <a:custGeom>
              <a:avLst/>
              <a:gdLst>
                <a:gd name="connsiteX0" fmla="*/ 0 w 3552825"/>
                <a:gd name="connsiteY0" fmla="*/ 0 h 1362075"/>
                <a:gd name="connsiteX1" fmla="*/ 0 w 3552825"/>
                <a:gd name="connsiteY1" fmla="*/ 1362075 h 1362075"/>
                <a:gd name="connsiteX2" fmla="*/ 3552825 w 3552825"/>
                <a:gd name="connsiteY2" fmla="*/ 1362075 h 136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52825" h="1362075">
                  <a:moveTo>
                    <a:pt x="0" y="0"/>
                  </a:moveTo>
                  <a:lnTo>
                    <a:pt x="0" y="1362075"/>
                  </a:lnTo>
                  <a:lnTo>
                    <a:pt x="3552825" y="1362075"/>
                  </a:lnTo>
                </a:path>
              </a:pathLst>
            </a:custGeom>
            <a:noFill/>
            <a:ln w="19050" cap="rnd" cmpd="sng" algn="ctr">
              <a:solidFill>
                <a:srgbClr val="00FFFF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sp>
          <p:nvSpPr>
            <p:cNvPr id="23" name="자유형 81"/>
            <p:cNvSpPr/>
            <p:nvPr/>
          </p:nvSpPr>
          <p:spPr>
            <a:xfrm>
              <a:off x="7877174" y="1736724"/>
              <a:ext cx="1209675" cy="917575"/>
            </a:xfrm>
            <a:custGeom>
              <a:avLst/>
              <a:gdLst>
                <a:gd name="connsiteX0" fmla="*/ 0 w 1238250"/>
                <a:gd name="connsiteY0" fmla="*/ 1028700 h 1028700"/>
                <a:gd name="connsiteX1" fmla="*/ 0 w 1238250"/>
                <a:gd name="connsiteY1" fmla="*/ 0 h 1028700"/>
                <a:gd name="connsiteX2" fmla="*/ 1238250 w 1238250"/>
                <a:gd name="connsiteY2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0" h="1028700">
                  <a:moveTo>
                    <a:pt x="0" y="1028700"/>
                  </a:moveTo>
                  <a:lnTo>
                    <a:pt x="0" y="0"/>
                  </a:lnTo>
                  <a:lnTo>
                    <a:pt x="1238250" y="0"/>
                  </a:lnTo>
                </a:path>
              </a:pathLst>
            </a:custGeom>
            <a:noFill/>
            <a:ln w="19050" cap="rnd" cmpd="sng" algn="ctr">
              <a:solidFill>
                <a:srgbClr val="03A39B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sp>
          <p:nvSpPr>
            <p:cNvPr id="24" name="자유형 83"/>
            <p:cNvSpPr/>
            <p:nvPr/>
          </p:nvSpPr>
          <p:spPr>
            <a:xfrm flipH="1">
              <a:off x="10258423" y="2552701"/>
              <a:ext cx="83418" cy="1086941"/>
            </a:xfrm>
            <a:custGeom>
              <a:avLst/>
              <a:gdLst>
                <a:gd name="connsiteX0" fmla="*/ 0 w 0"/>
                <a:gd name="connsiteY0" fmla="*/ 1171575 h 1171575"/>
                <a:gd name="connsiteX1" fmla="*/ 0 w 0"/>
                <a:gd name="connsiteY1" fmla="*/ 0 h 1171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71575">
                  <a:moveTo>
                    <a:pt x="0" y="1171575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03A39B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sp>
          <p:nvSpPr>
            <p:cNvPr id="25" name="자유형 84"/>
            <p:cNvSpPr/>
            <p:nvPr/>
          </p:nvSpPr>
          <p:spPr>
            <a:xfrm>
              <a:off x="3045252" y="1859281"/>
              <a:ext cx="686158" cy="56270"/>
            </a:xfrm>
            <a:custGeom>
              <a:avLst/>
              <a:gdLst>
                <a:gd name="connsiteX0" fmla="*/ 819150 w 819150"/>
                <a:gd name="connsiteY0" fmla="*/ 0 h 0"/>
                <a:gd name="connsiteX1" fmla="*/ 0 w 8191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9150">
                  <a:moveTo>
                    <a:pt x="81915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F79646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26" name="그림 85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0012" y="3555672"/>
              <a:ext cx="414000" cy="414000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E0444F">
                  <a:alpha val="80000"/>
                </a:srgbClr>
              </a:outerShdw>
            </a:effectLst>
          </p:spPr>
        </p:pic>
        <p:sp>
          <p:nvSpPr>
            <p:cNvPr id="27" name="자유형 87"/>
            <p:cNvSpPr/>
            <p:nvPr/>
          </p:nvSpPr>
          <p:spPr>
            <a:xfrm>
              <a:off x="2373739" y="3800475"/>
              <a:ext cx="299906" cy="1050269"/>
            </a:xfrm>
            <a:custGeom>
              <a:avLst/>
              <a:gdLst>
                <a:gd name="connsiteX0" fmla="*/ 257175 w 257175"/>
                <a:gd name="connsiteY0" fmla="*/ 0 h 1514475"/>
                <a:gd name="connsiteX1" fmla="*/ 0 w 257175"/>
                <a:gd name="connsiteY1" fmla="*/ 0 h 1514475"/>
                <a:gd name="connsiteX2" fmla="*/ 0 w 257175"/>
                <a:gd name="connsiteY2" fmla="*/ 1514475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175" h="1514475">
                  <a:moveTo>
                    <a:pt x="257175" y="0"/>
                  </a:moveTo>
                  <a:lnTo>
                    <a:pt x="0" y="0"/>
                  </a:lnTo>
                  <a:lnTo>
                    <a:pt x="0" y="1514475"/>
                  </a:lnTo>
                </a:path>
              </a:pathLst>
            </a:custGeom>
            <a:noFill/>
            <a:ln w="19050" cap="rnd" cmpd="sng" algn="ctr">
              <a:solidFill>
                <a:srgbClr val="DC2C38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28" name="그림 8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4976" y="3933611"/>
              <a:ext cx="500400" cy="500400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E0444F">
                  <a:alpha val="80000"/>
                </a:srgbClr>
              </a:outerShdw>
            </a:effectLst>
          </p:spPr>
        </p:pic>
        <p:sp>
          <p:nvSpPr>
            <p:cNvPr id="29" name="자유형 89"/>
            <p:cNvSpPr/>
            <p:nvPr/>
          </p:nvSpPr>
          <p:spPr>
            <a:xfrm>
              <a:off x="3414319" y="4211273"/>
              <a:ext cx="3019819" cy="637564"/>
            </a:xfrm>
            <a:custGeom>
              <a:avLst/>
              <a:gdLst>
                <a:gd name="connsiteX0" fmla="*/ 3313652 w 3313652"/>
                <a:gd name="connsiteY0" fmla="*/ 0 h 637564"/>
                <a:gd name="connsiteX1" fmla="*/ 0 w 3313652"/>
                <a:gd name="connsiteY1" fmla="*/ 0 h 637564"/>
                <a:gd name="connsiteX2" fmla="*/ 0 w 3313652"/>
                <a:gd name="connsiteY2" fmla="*/ 637564 h 637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13652" h="637564">
                  <a:moveTo>
                    <a:pt x="3313652" y="0"/>
                  </a:moveTo>
                  <a:lnTo>
                    <a:pt x="0" y="0"/>
                  </a:lnTo>
                  <a:lnTo>
                    <a:pt x="0" y="637564"/>
                  </a:lnTo>
                </a:path>
              </a:pathLst>
            </a:custGeom>
            <a:noFill/>
            <a:ln w="19050" cap="rnd" cmpd="sng" algn="ctr">
              <a:solidFill>
                <a:srgbClr val="DC2C38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30" name="그림 90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4640" y="3295838"/>
              <a:ext cx="549596" cy="549596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E0444F">
                  <a:alpha val="80000"/>
                </a:srgbClr>
              </a:outerShdw>
            </a:effectLst>
          </p:spPr>
        </p:pic>
        <p:sp>
          <p:nvSpPr>
            <p:cNvPr id="31" name="자유형 91"/>
            <p:cNvSpPr/>
            <p:nvPr/>
          </p:nvSpPr>
          <p:spPr>
            <a:xfrm flipV="1">
              <a:off x="1712965" y="3889154"/>
              <a:ext cx="129023" cy="959069"/>
            </a:xfrm>
            <a:custGeom>
              <a:avLst/>
              <a:gdLst>
                <a:gd name="connsiteX0" fmla="*/ 0 w 0"/>
                <a:gd name="connsiteY0" fmla="*/ 1328737 h 1328737"/>
                <a:gd name="connsiteX1" fmla="*/ 0 w 0"/>
                <a:gd name="connsiteY1" fmla="*/ 0 h 132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328737">
                  <a:moveTo>
                    <a:pt x="0" y="1328737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DC2C38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32" name="그림 93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87" t="10704" r="54125" b="24563"/>
            <a:stretch/>
          </p:blipFill>
          <p:spPr>
            <a:xfrm>
              <a:off x="6285403" y="1900570"/>
              <a:ext cx="846379" cy="846379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F79646">
                  <a:alpha val="80000"/>
                </a:srgbClr>
              </a:outerShdw>
            </a:effectLst>
          </p:spPr>
        </p:pic>
        <p:sp>
          <p:nvSpPr>
            <p:cNvPr id="33" name="자유형 94"/>
            <p:cNvSpPr/>
            <p:nvPr/>
          </p:nvSpPr>
          <p:spPr>
            <a:xfrm>
              <a:off x="3045253" y="1514475"/>
              <a:ext cx="3660348" cy="331103"/>
            </a:xfrm>
            <a:custGeom>
              <a:avLst/>
              <a:gdLst>
                <a:gd name="connsiteX0" fmla="*/ 3819525 w 3819525"/>
                <a:gd name="connsiteY0" fmla="*/ 200025 h 200025"/>
                <a:gd name="connsiteX1" fmla="*/ 3819525 w 3819525"/>
                <a:gd name="connsiteY1" fmla="*/ 0 h 200025"/>
                <a:gd name="connsiteX2" fmla="*/ 0 w 3819525"/>
                <a:gd name="connsiteY2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9525" h="200025">
                  <a:moveTo>
                    <a:pt x="3819525" y="200025"/>
                  </a:moveTo>
                  <a:lnTo>
                    <a:pt x="3819525" y="0"/>
                  </a:ln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F79646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34" name="그림 96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6380674" y="2149965"/>
              <a:ext cx="179589" cy="111356"/>
            </a:xfrm>
            <a:prstGeom prst="rect">
              <a:avLst/>
            </a:prstGeom>
          </p:spPr>
        </p:pic>
        <p:pic>
          <p:nvPicPr>
            <p:cNvPr id="35" name="그림 97"/>
            <p:cNvPicPr>
              <a:picLocks noChangeAspect="1"/>
            </p:cNvPicPr>
            <p:nvPr/>
          </p:nvPicPr>
          <p:blipFill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340000">
              <a:off x="5374785" y="5730349"/>
              <a:ext cx="163263" cy="101233"/>
            </a:xfrm>
            <a:prstGeom prst="rect">
              <a:avLst/>
            </a:prstGeom>
          </p:spPr>
        </p:pic>
        <p:pic>
          <p:nvPicPr>
            <p:cNvPr id="36" name="그림 111"/>
            <p:cNvPicPr>
              <a:picLocks noChangeAspect="1"/>
            </p:cNvPicPr>
            <p:nvPr/>
          </p:nvPicPr>
          <p:blipFill>
            <a:blip r:embed="rId16" cstate="print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961" y="5671408"/>
              <a:ext cx="549014" cy="549796"/>
            </a:xfrm>
            <a:prstGeom prst="ellipse">
              <a:avLst/>
            </a:prstGeom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E0444F">
                  <a:alpha val="80000"/>
                </a:srgbClr>
              </a:outerShdw>
            </a:effectLst>
          </p:spPr>
        </p:pic>
        <p:sp>
          <p:nvSpPr>
            <p:cNvPr id="37" name="자유형 128"/>
            <p:cNvSpPr/>
            <p:nvPr/>
          </p:nvSpPr>
          <p:spPr>
            <a:xfrm flipV="1">
              <a:off x="3595688" y="5504654"/>
              <a:ext cx="590549" cy="228601"/>
            </a:xfrm>
            <a:custGeom>
              <a:avLst/>
              <a:gdLst>
                <a:gd name="connsiteX0" fmla="*/ 533400 w 533400"/>
                <a:gd name="connsiteY0" fmla="*/ 0 h 771525"/>
                <a:gd name="connsiteX1" fmla="*/ 533400 w 533400"/>
                <a:gd name="connsiteY1" fmla="*/ 771525 h 771525"/>
                <a:gd name="connsiteX2" fmla="*/ 0 w 533400"/>
                <a:gd name="connsiteY2" fmla="*/ 771525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400" h="771525">
                  <a:moveTo>
                    <a:pt x="533400" y="0"/>
                  </a:moveTo>
                  <a:lnTo>
                    <a:pt x="533400" y="771525"/>
                  </a:lnTo>
                  <a:lnTo>
                    <a:pt x="0" y="771525"/>
                  </a:lnTo>
                </a:path>
              </a:pathLst>
            </a:custGeom>
            <a:noFill/>
            <a:ln w="19050" cap="rnd" cmpd="sng" algn="ctr">
              <a:solidFill>
                <a:srgbClr val="DC2C38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pic>
          <p:nvPicPr>
            <p:cNvPr id="38" name="그림 129"/>
            <p:cNvPicPr>
              <a:picLocks noChangeAspect="1"/>
            </p:cNvPicPr>
            <p:nvPr/>
          </p:nvPicPr>
          <p:blipFill>
            <a:blip r:embed="rId18" cstate="print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7014" y="2774977"/>
              <a:ext cx="414786" cy="414786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F79646">
                  <a:alpha val="80000"/>
                </a:srgbClr>
              </a:outerShdw>
            </a:effectLst>
          </p:spPr>
        </p:pic>
        <p:sp>
          <p:nvSpPr>
            <p:cNvPr id="39" name="TextBox 38"/>
            <p:cNvSpPr txBox="1"/>
            <p:nvPr/>
          </p:nvSpPr>
          <p:spPr>
            <a:xfrm>
              <a:off x="825351" y="3095852"/>
              <a:ext cx="1775226" cy="352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 algn="ctr" defTabSz="905986" eaLnBrk="0" latinLnBrk="0" hangingPunct="0">
                <a:lnSpc>
                  <a:spcPct val="85000"/>
                </a:lnSpc>
                <a:defRPr sz="1200" b="1">
                  <a:ln w="0"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C00000"/>
                  </a:solidFill>
                  <a:effectLst>
                    <a:glow rad="114300">
                      <a:prstClr val="white"/>
                    </a:glow>
                  </a:effectLst>
                </a:defRPr>
              </a:lvl1pPr>
            </a:lstStyle>
            <a:p>
              <a:pPr defTabSz="679490">
                <a:defRPr/>
              </a:pPr>
              <a:r>
                <a:rPr lang="en-US" altLang="ko-KR" sz="700" kern="0" dirty="0">
                  <a:latin typeface="+mj-lt"/>
                </a:rPr>
                <a:t>Vending machine</a:t>
              </a:r>
              <a:endParaRPr lang="ko-KR" altLang="en-US" sz="700" kern="0" dirty="0"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077410" y="1809443"/>
              <a:ext cx="1277843" cy="38316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 defTabSz="905986" eaLnBrk="0" latinLnBrk="0" hangingPunct="0">
                <a:defRPr sz="1200" b="1">
                  <a:ln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FF0000"/>
                  </a:solidFill>
                  <a:effectLst>
                    <a:glow rad="127000">
                      <a:prstClr val="white"/>
                    </a:glow>
                  </a:effectLst>
                </a:defRPr>
              </a:lvl1pPr>
            </a:lstStyle>
            <a:p>
              <a:pPr defTabSz="679490">
                <a:defRPr/>
              </a:pPr>
              <a:r>
                <a:rPr lang="en-US" altLang="ko-KR" sz="700" kern="0" dirty="0">
                  <a:solidFill>
                    <a:srgbClr val="E84402"/>
                  </a:solidFill>
                  <a:latin typeface="+mj-lt"/>
                </a:rPr>
                <a:t>Ambulance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508353" y="3385448"/>
              <a:ext cx="817304" cy="352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 algn="ctr" defTabSz="905986" eaLnBrk="0" latinLnBrk="0" hangingPunct="0">
                <a:lnSpc>
                  <a:spcPct val="85000"/>
                </a:lnSpc>
                <a:defRPr sz="1200" b="1">
                  <a:ln w="0"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C00000"/>
                  </a:solidFill>
                  <a:effectLst>
                    <a:glow rad="114300">
                      <a:prstClr val="white"/>
                    </a:glow>
                  </a:effectLst>
                </a:defRPr>
              </a:lvl1pPr>
            </a:lstStyle>
            <a:p>
              <a:pPr defTabSz="679490">
                <a:defRPr/>
              </a:pPr>
              <a:r>
                <a:rPr lang="en-US" altLang="ko-KR" sz="700" kern="0" dirty="0">
                  <a:latin typeface="+mj-lt"/>
                </a:rPr>
                <a:t>CCTV</a:t>
              </a:r>
              <a:endParaRPr lang="ko-KR" altLang="en-US" sz="700" kern="0" dirty="0"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766010" y="5520157"/>
              <a:ext cx="817304" cy="352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 algn="ctr" defTabSz="905986" eaLnBrk="0" latinLnBrk="0" hangingPunct="0">
                <a:lnSpc>
                  <a:spcPct val="85000"/>
                </a:lnSpc>
                <a:defRPr sz="1200" b="1">
                  <a:ln w="0"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C00000"/>
                  </a:solidFill>
                  <a:effectLst>
                    <a:glow rad="114300">
                      <a:prstClr val="white"/>
                    </a:glow>
                  </a:effectLst>
                </a:defRPr>
              </a:lvl1pPr>
            </a:lstStyle>
            <a:p>
              <a:pPr defTabSz="679490">
                <a:defRPr/>
              </a:pPr>
              <a:r>
                <a:rPr lang="en-US" altLang="ko-KR" sz="700" kern="0" dirty="0">
                  <a:latin typeface="+mj-lt"/>
                </a:rPr>
                <a:t>CCTV</a:t>
              </a:r>
              <a:endParaRPr lang="ko-KR" altLang="en-US" sz="700" kern="0" dirty="0"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316526" y="3755156"/>
              <a:ext cx="817304" cy="352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 algn="ctr" defTabSz="905986" eaLnBrk="0" latinLnBrk="0" hangingPunct="0">
                <a:lnSpc>
                  <a:spcPct val="85000"/>
                </a:lnSpc>
                <a:defRPr sz="1200" b="1">
                  <a:ln w="0"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C00000"/>
                  </a:solidFill>
                  <a:effectLst>
                    <a:glow rad="114300">
                      <a:prstClr val="white"/>
                    </a:glow>
                  </a:effectLst>
                </a:defRPr>
              </a:lvl1pPr>
            </a:lstStyle>
            <a:p>
              <a:pPr defTabSz="679490">
                <a:defRPr/>
              </a:pPr>
              <a:r>
                <a:rPr lang="en-US" altLang="ko-KR" sz="700" kern="0" dirty="0">
                  <a:latin typeface="+mj-lt"/>
                </a:rPr>
                <a:t>CCTV</a:t>
              </a:r>
              <a:endParaRPr lang="ko-KR" altLang="en-US" sz="700" kern="0" dirty="0">
                <a:latin typeface="+mj-lt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434579" y="2526863"/>
              <a:ext cx="1824681" cy="50696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 defTabSz="905986" eaLnBrk="0" latinLnBrk="0" hangingPunct="0">
                <a:defRPr sz="1200" b="1">
                  <a:ln>
                    <a:solidFill>
                      <a:srgbClr val="53565A">
                        <a:lumMod val="20000"/>
                        <a:lumOff val="80000"/>
                        <a:alpha val="0"/>
                      </a:srgbClr>
                    </a:solidFill>
                  </a:ln>
                  <a:solidFill>
                    <a:srgbClr val="FF0000"/>
                  </a:solidFill>
                  <a:effectLst>
                    <a:glow rad="127000">
                      <a:prstClr val="white"/>
                    </a:glow>
                  </a:effectLst>
                </a:defRPr>
              </a:lvl1pPr>
            </a:lstStyle>
            <a:p>
              <a:pPr defTabSz="679490">
                <a:lnSpc>
                  <a:spcPct val="80000"/>
                </a:lnSpc>
                <a:defRPr/>
              </a:pPr>
              <a:r>
                <a:rPr lang="en-US" altLang="ko-KR" sz="700" kern="0" dirty="0">
                  <a:solidFill>
                    <a:srgbClr val="E84402"/>
                  </a:solidFill>
                  <a:latin typeface="+mj-lt"/>
                </a:rPr>
                <a:t>Autonomous driving</a:t>
              </a:r>
              <a:endParaRPr lang="ko-KR" altLang="en-US" sz="700" kern="0" dirty="0">
                <a:solidFill>
                  <a:srgbClr val="E84402"/>
                </a:solidFill>
                <a:latin typeface="+mj-lt"/>
              </a:endParaRPr>
            </a:p>
          </p:txBody>
        </p:sp>
        <p:pic>
          <p:nvPicPr>
            <p:cNvPr id="45" name="그림 138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1187" y="1585236"/>
              <a:ext cx="843574" cy="843574"/>
            </a:xfrm>
            <a:prstGeom prst="ellipse">
              <a:avLst/>
            </a:prstGeom>
            <a:solidFill>
              <a:sysClr val="window" lastClr="FFFFFF"/>
            </a:solidFill>
            <a:ln w="28575">
              <a:solidFill>
                <a:sysClr val="window" lastClr="FFFFFF"/>
              </a:solidFill>
            </a:ln>
            <a:effectLst>
              <a:outerShdw sx="108000" sy="108000" algn="ctr" rotWithShape="0">
                <a:srgbClr val="F79646">
                  <a:alpha val="80000"/>
                </a:srgbClr>
              </a:outerShdw>
            </a:effectLst>
          </p:spPr>
        </p:pic>
        <p:sp>
          <p:nvSpPr>
            <p:cNvPr id="46" name="자유형 139"/>
            <p:cNvSpPr/>
            <p:nvPr/>
          </p:nvSpPr>
          <p:spPr>
            <a:xfrm>
              <a:off x="3057525" y="2152650"/>
              <a:ext cx="1110615" cy="838200"/>
            </a:xfrm>
            <a:custGeom>
              <a:avLst/>
              <a:gdLst>
                <a:gd name="connsiteX0" fmla="*/ 1171575 w 1171575"/>
                <a:gd name="connsiteY0" fmla="*/ 838200 h 838200"/>
                <a:gd name="connsiteX1" fmla="*/ 666750 w 1171575"/>
                <a:gd name="connsiteY1" fmla="*/ 838200 h 838200"/>
                <a:gd name="connsiteX2" fmla="*/ 666750 w 1171575"/>
                <a:gd name="connsiteY2" fmla="*/ 0 h 838200"/>
                <a:gd name="connsiteX3" fmla="*/ 0 w 1171575"/>
                <a:gd name="connsiteY3" fmla="*/ 0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575" h="838200">
                  <a:moveTo>
                    <a:pt x="1171575" y="838200"/>
                  </a:moveTo>
                  <a:lnTo>
                    <a:pt x="666750" y="838200"/>
                  </a:lnTo>
                  <a:lnTo>
                    <a:pt x="666750" y="0"/>
                  </a:ln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F79646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  <p:sp>
          <p:nvSpPr>
            <p:cNvPr id="47" name="자유형 66"/>
            <p:cNvSpPr/>
            <p:nvPr/>
          </p:nvSpPr>
          <p:spPr>
            <a:xfrm flipH="1">
              <a:off x="9286506" y="2552702"/>
              <a:ext cx="56270" cy="401242"/>
            </a:xfrm>
            <a:custGeom>
              <a:avLst/>
              <a:gdLst>
                <a:gd name="connsiteX0" fmla="*/ 0 w 0"/>
                <a:gd name="connsiteY0" fmla="*/ 1171575 h 1171575"/>
                <a:gd name="connsiteX1" fmla="*/ 0 w 0"/>
                <a:gd name="connsiteY1" fmla="*/ 0 h 1171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71575">
                  <a:moveTo>
                    <a:pt x="0" y="1171575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 algn="ctr">
              <a:solidFill>
                <a:srgbClr val="03A39B"/>
              </a:solidFill>
              <a:prstDash val="sysDot"/>
              <a:headEnd type="oval"/>
              <a:tailEnd type="none"/>
            </a:ln>
            <a:effectLst>
              <a:glow rad="25400">
                <a:sysClr val="window" lastClr="FFFFFF">
                  <a:alpha val="20000"/>
                </a:sysClr>
              </a:glow>
            </a:effectLst>
          </p:spPr>
          <p:txBody>
            <a:bodyPr rtlCol="0" anchor="ctr"/>
            <a:lstStyle/>
            <a:p>
              <a:pPr algn="ctr" latinLnBrk="0">
                <a:defRPr/>
              </a:pPr>
              <a:endParaRPr lang="ko-KR" altLang="en-US" sz="1100" kern="0">
                <a:solidFill>
                  <a:sysClr val="window" lastClr="FFFFFF"/>
                </a:solidFill>
                <a:latin typeface="Calibri"/>
                <a:ea typeface="맑은 고딕"/>
              </a:endParaRPr>
            </a:p>
          </p:txBody>
        </p:sp>
      </p:grpSp>
      <p:sp>
        <p:nvSpPr>
          <p:cNvPr id="73" name="내용 개체 틀 2"/>
          <p:cNvSpPr txBox="1">
            <a:spLocks/>
          </p:cNvSpPr>
          <p:nvPr/>
        </p:nvSpPr>
        <p:spPr>
          <a:xfrm>
            <a:off x="188685" y="875396"/>
            <a:ext cx="8885465" cy="1099457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 smtClean="0"/>
              <a:t>Key Scenarios to be Addressed throughout the Multiple Stages of 5G Development</a:t>
            </a:r>
            <a:endParaRPr lang="ko-KR" altLang="en-US" sz="2000" dirty="0"/>
          </a:p>
        </p:txBody>
      </p:sp>
      <p:grpSp>
        <p:nvGrpSpPr>
          <p:cNvPr id="74" name="그룹 52"/>
          <p:cNvGrpSpPr/>
          <p:nvPr/>
        </p:nvGrpSpPr>
        <p:grpSpPr>
          <a:xfrm>
            <a:off x="7066312" y="1578324"/>
            <a:ext cx="1987849" cy="2824162"/>
            <a:chOff x="458925" y="942953"/>
            <a:chExt cx="2536875" cy="2824162"/>
          </a:xfrm>
        </p:grpSpPr>
        <p:sp>
          <p:nvSpPr>
            <p:cNvPr id="75" name="직사각형 69"/>
            <p:cNvSpPr/>
            <p:nvPr/>
          </p:nvSpPr>
          <p:spPr>
            <a:xfrm flipH="1">
              <a:off x="459755" y="942953"/>
              <a:ext cx="2536045" cy="2824162"/>
            </a:xfrm>
            <a:prstGeom prst="rect">
              <a:avLst/>
            </a:prstGeom>
            <a:noFill/>
            <a:ln w="6350">
              <a:gradFill>
                <a:gsLst>
                  <a:gs pos="98000">
                    <a:schemeClr val="bg1">
                      <a:alpha val="0"/>
                    </a:schemeClr>
                  </a:gs>
                  <a:gs pos="0">
                    <a:schemeClr val="bg1">
                      <a:lumMod val="75000"/>
                    </a:schemeClr>
                  </a:gs>
                  <a:gs pos="96000">
                    <a:schemeClr val="bg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0" rIns="0" bIns="0" numCol="1" rtlCol="0" anchor="t" anchorCtr="0"/>
            <a:lstStyle/>
            <a:p>
              <a:pPr marL="90000" indent="-90000" latinLnBrk="0">
                <a:spcAft>
                  <a:spcPts val="600"/>
                </a:spcAft>
                <a:buSzPct val="100000"/>
                <a:buFont typeface="Arial" panose="020B0604020202020204" pitchFamily="34" charset="0"/>
                <a:buChar char="•"/>
              </a:pPr>
              <a:endParaRPr lang="en-US" altLang="ko-KR" sz="900" dirty="0"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0"/>
                </a:gradFill>
                <a:latin typeface="Rix모던고딕 L" panose="02020603020101020101" pitchFamily="18" charset="-127"/>
                <a:ea typeface="Rix모던고딕 L" panose="02020603020101020101" pitchFamily="18" charset="-127"/>
              </a:endParaRPr>
            </a:p>
          </p:txBody>
        </p:sp>
        <p:grpSp>
          <p:nvGrpSpPr>
            <p:cNvPr id="76" name="그룹 70"/>
            <p:cNvGrpSpPr/>
            <p:nvPr/>
          </p:nvGrpSpPr>
          <p:grpSpPr>
            <a:xfrm>
              <a:off x="458925" y="947306"/>
              <a:ext cx="2534904" cy="1398383"/>
              <a:chOff x="458925" y="947306"/>
              <a:chExt cx="2534904" cy="1398383"/>
            </a:xfrm>
          </p:grpSpPr>
          <p:sp>
            <p:nvSpPr>
              <p:cNvPr id="77" name="직사각형 71"/>
              <p:cNvSpPr/>
              <p:nvPr/>
            </p:nvSpPr>
            <p:spPr>
              <a:xfrm flipH="1">
                <a:off x="459755" y="947306"/>
                <a:ext cx="2534071" cy="317614"/>
              </a:xfrm>
              <a:prstGeom prst="rect">
                <a:avLst/>
              </a:prstGeom>
              <a:gradFill flip="none" rotWithShape="1">
                <a:gsLst>
                  <a:gs pos="50000">
                    <a:srgbClr val="1B9EB0"/>
                  </a:gs>
                  <a:gs pos="49000">
                    <a:srgbClr val="1EB3C7"/>
                  </a:gs>
                </a:gsLst>
                <a:lin ang="54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18000" rtlCol="0" anchor="ctr"/>
              <a:lstStyle/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1600" b="1" dirty="0" smtClean="0">
                    <a:solidFill>
                      <a:schemeClr val="bg1"/>
                    </a:solidFill>
                    <a:latin typeface="+mj-ea"/>
                    <a:cs typeface="Arial" panose="020B0604020202020204" pitchFamily="34" charset="0"/>
                  </a:rPr>
                  <a:t>Requirements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cs typeface="Arial" panose="020B0604020202020204" pitchFamily="34" charset="0"/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458925" y="1300330"/>
                <a:ext cx="2534904" cy="1045359"/>
              </a:xfrm>
              <a:prstGeom prst="rect">
                <a:avLst/>
              </a:prstGeom>
              <a:noFill/>
            </p:spPr>
            <p:txBody>
              <a:bodyPr wrap="square" lIns="72000" rtlCol="0" anchor="t">
                <a:noAutofit/>
              </a:bodyPr>
              <a:lstStyle/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10x bandwidth per connection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Low-</a:t>
                </a:r>
                <a:r>
                  <a:rPr lang="en-US" altLang="ko-KR" sz="12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ms</a:t>
                </a: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latency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Five 9’s reliability</a:t>
                </a:r>
                <a:endParaRPr lang="en-US" altLang="ko-KR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100% coverage</a:t>
                </a:r>
                <a:endParaRPr lang="en-US" altLang="ko-KR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&gt;10x connections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50Mbps per connection everywhere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1000x bandwidth/area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 year battery life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Reduction in TCO</a:t>
                </a:r>
                <a:endParaRPr lang="ko-KR" altLang="en-US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90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Different contexts of the same environment</a:t>
            </a:r>
            <a:endParaRPr lang="ko-KR" altLang="en-US" dirty="0"/>
          </a:p>
        </p:txBody>
      </p:sp>
      <p:grpSp>
        <p:nvGrpSpPr>
          <p:cNvPr id="53" name="그룹 52"/>
          <p:cNvGrpSpPr/>
          <p:nvPr/>
        </p:nvGrpSpPr>
        <p:grpSpPr>
          <a:xfrm>
            <a:off x="468662" y="1462089"/>
            <a:ext cx="1987849" cy="2824162"/>
            <a:chOff x="458925" y="942953"/>
            <a:chExt cx="2536875" cy="2824162"/>
          </a:xfrm>
        </p:grpSpPr>
        <p:sp>
          <p:nvSpPr>
            <p:cNvPr id="70" name="직사각형 69"/>
            <p:cNvSpPr/>
            <p:nvPr/>
          </p:nvSpPr>
          <p:spPr>
            <a:xfrm flipH="1">
              <a:off x="459755" y="942953"/>
              <a:ext cx="2536045" cy="2824162"/>
            </a:xfrm>
            <a:prstGeom prst="rect">
              <a:avLst/>
            </a:prstGeom>
            <a:noFill/>
            <a:ln w="6350">
              <a:gradFill>
                <a:gsLst>
                  <a:gs pos="98000">
                    <a:schemeClr val="bg1">
                      <a:alpha val="0"/>
                    </a:schemeClr>
                  </a:gs>
                  <a:gs pos="0">
                    <a:schemeClr val="bg1">
                      <a:lumMod val="75000"/>
                    </a:schemeClr>
                  </a:gs>
                  <a:gs pos="96000">
                    <a:schemeClr val="bg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0" rIns="0" bIns="0" numCol="1" rtlCol="0" anchor="t" anchorCtr="0"/>
            <a:lstStyle/>
            <a:p>
              <a:pPr marL="90000" indent="-90000" latinLnBrk="0">
                <a:spcAft>
                  <a:spcPts val="600"/>
                </a:spcAft>
                <a:buSzPct val="100000"/>
                <a:buFont typeface="Arial" panose="020B0604020202020204" pitchFamily="34" charset="0"/>
                <a:buChar char="•"/>
              </a:pPr>
              <a:endParaRPr lang="en-US" altLang="ko-KR" sz="900" dirty="0"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0"/>
                </a:gradFill>
                <a:latin typeface="Rix모던고딕 L" panose="02020603020101020101" pitchFamily="18" charset="-127"/>
                <a:ea typeface="Rix모던고딕 L" panose="02020603020101020101" pitchFamily="18" charset="-127"/>
              </a:endParaRPr>
            </a:p>
          </p:txBody>
        </p:sp>
        <p:grpSp>
          <p:nvGrpSpPr>
            <p:cNvPr id="71" name="그룹 70"/>
            <p:cNvGrpSpPr/>
            <p:nvPr/>
          </p:nvGrpSpPr>
          <p:grpSpPr>
            <a:xfrm>
              <a:off x="458925" y="947306"/>
              <a:ext cx="2534904" cy="1398383"/>
              <a:chOff x="458925" y="947306"/>
              <a:chExt cx="2534904" cy="1398383"/>
            </a:xfrm>
          </p:grpSpPr>
          <p:sp>
            <p:nvSpPr>
              <p:cNvPr id="72" name="직사각형 71"/>
              <p:cNvSpPr/>
              <p:nvPr/>
            </p:nvSpPr>
            <p:spPr>
              <a:xfrm flipH="1">
                <a:off x="459755" y="947306"/>
                <a:ext cx="2534071" cy="317614"/>
              </a:xfrm>
              <a:prstGeom prst="rect">
                <a:avLst/>
              </a:prstGeom>
              <a:gradFill flip="none" rotWithShape="1">
                <a:gsLst>
                  <a:gs pos="50000">
                    <a:srgbClr val="1B9EB0"/>
                  </a:gs>
                  <a:gs pos="49000">
                    <a:srgbClr val="1EB3C7"/>
                  </a:gs>
                </a:gsLst>
                <a:lin ang="54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18000" rtlCol="0" anchor="ctr"/>
              <a:lstStyle/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1600" b="1" dirty="0" smtClean="0">
                    <a:solidFill>
                      <a:schemeClr val="bg1"/>
                    </a:solidFill>
                    <a:latin typeface="+mj-ea"/>
                    <a:cs typeface="Arial" panose="020B0604020202020204" pitchFamily="34" charset="0"/>
                  </a:rPr>
                  <a:t>Requirements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cs typeface="Arial" panose="020B0604020202020204" pitchFamily="34" charset="0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458925" y="1300330"/>
                <a:ext cx="2534904" cy="1045359"/>
              </a:xfrm>
              <a:prstGeom prst="rect">
                <a:avLst/>
              </a:prstGeom>
              <a:noFill/>
            </p:spPr>
            <p:txBody>
              <a:bodyPr wrap="square" lIns="72000" rtlCol="0" anchor="t">
                <a:noAutofit/>
              </a:bodyPr>
              <a:lstStyle/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10x bandwidth per connection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Low-</a:t>
                </a:r>
                <a:r>
                  <a:rPr lang="en-US" altLang="ko-KR" sz="12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ms</a:t>
                </a: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latency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Five 9’s reliability</a:t>
                </a:r>
                <a:endParaRPr lang="en-US" altLang="ko-KR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100% coverage</a:t>
                </a:r>
                <a:endParaRPr lang="en-US" altLang="ko-KR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&gt;10x connections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50Mbps per connection everywhere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1000x bandwidth/area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 year battery life</a:t>
                </a:r>
              </a:p>
              <a:p>
                <a:pPr marL="108000" indent="-108000" latinLnBrk="0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Reduction in TCO</a:t>
                </a:r>
                <a:endParaRPr lang="ko-KR" altLang="en-US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2542557" y="1466442"/>
            <a:ext cx="1986306" cy="2826000"/>
            <a:chOff x="2535449" y="1885542"/>
            <a:chExt cx="1986306" cy="2826000"/>
          </a:xfrm>
        </p:grpSpPr>
        <p:sp>
          <p:nvSpPr>
            <p:cNvPr id="66" name="직사각형 65"/>
            <p:cNvSpPr/>
            <p:nvPr/>
          </p:nvSpPr>
          <p:spPr>
            <a:xfrm flipH="1">
              <a:off x="2535449" y="1885542"/>
              <a:ext cx="1986306" cy="2826000"/>
            </a:xfrm>
            <a:prstGeom prst="rect">
              <a:avLst/>
            </a:prstGeom>
            <a:noFill/>
            <a:ln w="6350">
              <a:gradFill>
                <a:gsLst>
                  <a:gs pos="98000">
                    <a:schemeClr val="bg1">
                      <a:alpha val="0"/>
                    </a:schemeClr>
                  </a:gs>
                  <a:gs pos="0">
                    <a:schemeClr val="bg1">
                      <a:lumMod val="75000"/>
                    </a:schemeClr>
                  </a:gs>
                  <a:gs pos="96000">
                    <a:schemeClr val="bg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324000" rIns="0" bIns="0" numCol="1" rtlCol="0" anchor="t" anchorCtr="0"/>
            <a:lstStyle/>
            <a:p>
              <a:pPr marL="90000" indent="-90000" latinLnBrk="0">
                <a:spcAft>
                  <a:spcPts val="600"/>
                </a:spcAft>
                <a:buSzPct val="100000"/>
                <a:buFont typeface="Arial" panose="020B0604020202020204" pitchFamily="34" charset="0"/>
                <a:buChar char="•"/>
              </a:pPr>
              <a:endParaRPr lang="en-US" altLang="ko-KR" sz="900" dirty="0"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0"/>
                </a:gradFill>
                <a:latin typeface="Rix모던고딕 L" panose="02020603020101020101" pitchFamily="18" charset="-127"/>
                <a:ea typeface="Rix모던고딕 L" panose="02020603020101020101" pitchFamily="18" charset="-127"/>
              </a:endParaRPr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2535449" y="1885542"/>
              <a:ext cx="1986306" cy="1398383"/>
              <a:chOff x="458925" y="947306"/>
              <a:chExt cx="2534904" cy="1398383"/>
            </a:xfrm>
          </p:grpSpPr>
          <p:sp>
            <p:nvSpPr>
              <p:cNvPr id="68" name="직사각형 67"/>
              <p:cNvSpPr/>
              <p:nvPr/>
            </p:nvSpPr>
            <p:spPr>
              <a:xfrm flipH="1">
                <a:off x="459758" y="947306"/>
                <a:ext cx="2534071" cy="317614"/>
              </a:xfrm>
              <a:prstGeom prst="rect">
                <a:avLst/>
              </a:prstGeom>
              <a:gradFill flip="none" rotWithShape="1">
                <a:gsLst>
                  <a:gs pos="50000">
                    <a:srgbClr val="0084BD"/>
                  </a:gs>
                  <a:gs pos="49000">
                    <a:srgbClr val="0096D6"/>
                  </a:gs>
                </a:gsLst>
                <a:lin ang="54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ctr"/>
              <a:lstStyle/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1600" b="1" dirty="0" smtClean="0">
                    <a:solidFill>
                      <a:schemeClr val="bg1"/>
                    </a:solidFill>
                    <a:latin typeface="+mj-ea"/>
                    <a:cs typeface="Arial" panose="020B0604020202020204" pitchFamily="34" charset="0"/>
                  </a:rPr>
                  <a:t>Applications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cs typeface="Arial" panose="020B0604020202020204" pitchFamily="34" charset="0"/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458925" y="1300330"/>
                <a:ext cx="2534904" cy="1045359"/>
              </a:xfrm>
              <a:prstGeom prst="rect">
                <a:avLst/>
              </a:prstGeom>
              <a:noFill/>
            </p:spPr>
            <p:txBody>
              <a:bodyPr wrap="none" lIns="72000" rtlCol="0" anchor="t">
                <a:noAutofit/>
              </a:bodyPr>
              <a:lstStyle>
                <a:defPPr>
                  <a:defRPr lang="ko-KR"/>
                </a:defPPr>
                <a:lvl1pPr marL="108000" indent="-108000" latinLnBrk="0">
                  <a:spcAft>
                    <a:spcPts val="300"/>
                  </a:spcAft>
                  <a:buFont typeface="Arial" panose="020B0604020202020204" pitchFamily="34" charset="0"/>
                  <a:buChar char="•"/>
                  <a:defRPr sz="12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Enhanced Mobile BB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Connected vehicles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AR/VR</a:t>
                </a:r>
                <a:endParaRPr lang="en-US" altLang="ko-KR" dirty="0"/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S-UHD/3D Video</a:t>
                </a:r>
                <a:endParaRPr lang="en-US" altLang="ko-KR" dirty="0"/>
              </a:p>
              <a:p>
                <a:pPr>
                  <a:spcAft>
                    <a:spcPts val="400"/>
                  </a:spcAft>
                </a:pPr>
                <a:r>
                  <a:rPr lang="en-US" altLang="ko-KR" dirty="0" err="1" smtClean="0"/>
                  <a:t>Haptics</a:t>
                </a:r>
                <a:r>
                  <a:rPr lang="en-US" altLang="ko-KR" dirty="0" smtClean="0"/>
                  <a:t>/Sensing</a:t>
                </a:r>
                <a:endParaRPr lang="en-US" altLang="ko-KR" dirty="0"/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Massive </a:t>
                </a:r>
                <a:r>
                  <a:rPr lang="en-US" altLang="ko-KR" dirty="0" err="1" smtClean="0"/>
                  <a:t>IoT</a:t>
                </a:r>
                <a:endParaRPr lang="en-US" altLang="ko-KR" dirty="0" smtClean="0"/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Remote machine control</a:t>
                </a:r>
              </a:p>
              <a:p>
                <a:pPr>
                  <a:spcAft>
                    <a:spcPts val="400"/>
                  </a:spcAft>
                </a:pPr>
                <a:r>
                  <a:rPr lang="en-GB" altLang="ko-KR" dirty="0" smtClean="0"/>
                  <a:t>Mission critical services</a:t>
                </a:r>
              </a:p>
              <a:p>
                <a:pPr>
                  <a:spcAft>
                    <a:spcPts val="400"/>
                  </a:spcAft>
                </a:pPr>
                <a:r>
                  <a:rPr lang="en-GB" altLang="ko-KR" dirty="0" smtClean="0"/>
                  <a:t>Fixed-wireless access</a:t>
                </a:r>
              </a:p>
              <a:p>
                <a:pPr>
                  <a:spcAft>
                    <a:spcPts val="400"/>
                  </a:spcAft>
                </a:pPr>
                <a:r>
                  <a:rPr lang="en-GB" altLang="ko-KR" dirty="0" smtClean="0"/>
                  <a:t>…</a:t>
                </a:r>
              </a:p>
              <a:p>
                <a:pPr>
                  <a:spcAft>
                    <a:spcPts val="400"/>
                  </a:spcAft>
                </a:pPr>
                <a:endParaRPr lang="ko-KR" altLang="en-US" dirty="0"/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4614909" y="1466442"/>
            <a:ext cx="1998889" cy="2826000"/>
            <a:chOff x="4601586" y="1885542"/>
            <a:chExt cx="1998889" cy="2826000"/>
          </a:xfrm>
        </p:grpSpPr>
        <p:sp>
          <p:nvSpPr>
            <p:cNvPr id="62" name="직사각형 61"/>
            <p:cNvSpPr/>
            <p:nvPr/>
          </p:nvSpPr>
          <p:spPr>
            <a:xfrm flipH="1">
              <a:off x="4614170" y="1885542"/>
              <a:ext cx="1986305" cy="2826000"/>
            </a:xfrm>
            <a:prstGeom prst="rect">
              <a:avLst/>
            </a:prstGeom>
            <a:noFill/>
            <a:ln w="6350">
              <a:gradFill>
                <a:gsLst>
                  <a:gs pos="98000">
                    <a:schemeClr val="bg1">
                      <a:alpha val="0"/>
                    </a:schemeClr>
                  </a:gs>
                  <a:gs pos="0">
                    <a:schemeClr val="bg1">
                      <a:lumMod val="75000"/>
                    </a:schemeClr>
                  </a:gs>
                  <a:gs pos="96000">
                    <a:schemeClr val="bg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324000" rIns="0" bIns="0" numCol="1" rtlCol="0" anchor="t" anchorCtr="0"/>
            <a:lstStyle/>
            <a:p>
              <a:pPr marL="90000" indent="-90000" latinLnBrk="0">
                <a:spcAft>
                  <a:spcPts val="600"/>
                </a:spcAft>
                <a:buSzPct val="100000"/>
                <a:buFont typeface="Arial" panose="020B0604020202020204" pitchFamily="34" charset="0"/>
                <a:buChar char="•"/>
              </a:pPr>
              <a:endParaRPr lang="en-US" altLang="ko-KR" sz="900" dirty="0"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0"/>
                </a:gradFill>
                <a:latin typeface="Rix모던고딕 L" panose="02020603020101020101" pitchFamily="18" charset="-127"/>
                <a:ea typeface="Rix모던고딕 L" panose="02020603020101020101" pitchFamily="18" charset="-127"/>
              </a:endParaRPr>
            </a:p>
          </p:txBody>
        </p:sp>
        <p:grpSp>
          <p:nvGrpSpPr>
            <p:cNvPr id="63" name="그룹 62"/>
            <p:cNvGrpSpPr/>
            <p:nvPr/>
          </p:nvGrpSpPr>
          <p:grpSpPr>
            <a:xfrm>
              <a:off x="4601586" y="1885542"/>
              <a:ext cx="1998889" cy="1398383"/>
              <a:chOff x="442866" y="947306"/>
              <a:chExt cx="2550963" cy="1398383"/>
            </a:xfrm>
          </p:grpSpPr>
          <p:sp>
            <p:nvSpPr>
              <p:cNvPr id="64" name="직사각형 63"/>
              <p:cNvSpPr/>
              <p:nvPr/>
            </p:nvSpPr>
            <p:spPr>
              <a:xfrm flipH="1">
                <a:off x="459758" y="947306"/>
                <a:ext cx="2534071" cy="317614"/>
              </a:xfrm>
              <a:prstGeom prst="rect">
                <a:avLst/>
              </a:prstGeom>
              <a:gradFill flip="none" rotWithShape="1">
                <a:gsLst>
                  <a:gs pos="50000">
                    <a:srgbClr val="296AB5"/>
                  </a:gs>
                  <a:gs pos="49000">
                    <a:srgbClr val="2F7CD4"/>
                  </a:gs>
                </a:gsLst>
                <a:lin ang="54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ctr"/>
              <a:lstStyle/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1600" b="1" dirty="0" smtClean="0">
                    <a:solidFill>
                      <a:schemeClr val="bg1"/>
                    </a:solidFill>
                    <a:latin typeface="+mj-ea"/>
                    <a:cs typeface="Arial" panose="020B0604020202020204" pitchFamily="34" charset="0"/>
                  </a:rPr>
                  <a:t>Customer segments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cs typeface="Arial" panose="020B0604020202020204" pitchFamily="34" charset="0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442866" y="1300330"/>
                <a:ext cx="2550963" cy="1045359"/>
              </a:xfrm>
              <a:prstGeom prst="rect">
                <a:avLst/>
              </a:prstGeom>
              <a:noFill/>
            </p:spPr>
            <p:txBody>
              <a:bodyPr wrap="none" lIns="72000" rtlCol="0" anchor="t">
                <a:noAutofit/>
              </a:bodyPr>
              <a:lstStyle>
                <a:defPPr>
                  <a:defRPr lang="ko-KR"/>
                </a:defPPr>
                <a:lvl1pPr marL="108000" indent="-108000" latinLnBrk="0">
                  <a:spcAft>
                    <a:spcPts val="300"/>
                  </a:spcAft>
                  <a:buFont typeface="Arial" panose="020B0604020202020204" pitchFamily="34" charset="0"/>
                  <a:buChar char="•"/>
                  <a:defRPr sz="12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Consumer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Auto industry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Health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Industry 4.0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Agriculture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Smart City/Public sector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Smart building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Utilities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Education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Transport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…</a:t>
                </a:r>
              </a:p>
            </p:txBody>
          </p:sp>
        </p:grpSp>
      </p:grpSp>
      <p:grpSp>
        <p:nvGrpSpPr>
          <p:cNvPr id="5" name="그룹 4"/>
          <p:cNvGrpSpPr/>
          <p:nvPr/>
        </p:nvGrpSpPr>
        <p:grpSpPr>
          <a:xfrm>
            <a:off x="6699845" y="1466442"/>
            <a:ext cx="1986306" cy="2826000"/>
            <a:chOff x="6699845" y="1885542"/>
            <a:chExt cx="1986306" cy="2826000"/>
          </a:xfrm>
        </p:grpSpPr>
        <p:sp>
          <p:nvSpPr>
            <p:cNvPr id="58" name="직사각형 57"/>
            <p:cNvSpPr/>
            <p:nvPr/>
          </p:nvSpPr>
          <p:spPr>
            <a:xfrm flipH="1">
              <a:off x="6699845" y="1885542"/>
              <a:ext cx="1986306" cy="2826000"/>
            </a:xfrm>
            <a:prstGeom prst="rect">
              <a:avLst/>
            </a:prstGeom>
            <a:noFill/>
            <a:ln w="6350">
              <a:gradFill>
                <a:gsLst>
                  <a:gs pos="98000">
                    <a:schemeClr val="bg1">
                      <a:alpha val="0"/>
                    </a:schemeClr>
                  </a:gs>
                  <a:gs pos="0">
                    <a:schemeClr val="bg1">
                      <a:lumMod val="75000"/>
                    </a:schemeClr>
                  </a:gs>
                  <a:gs pos="96000">
                    <a:schemeClr val="bg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324000" rIns="0" bIns="0" numCol="1" rtlCol="0" anchor="t" anchorCtr="0"/>
            <a:lstStyle/>
            <a:p>
              <a:pPr marL="90000" indent="-90000" latinLnBrk="0">
                <a:spcAft>
                  <a:spcPts val="600"/>
                </a:spcAft>
                <a:buSzPct val="100000"/>
                <a:buFont typeface="Arial" panose="020B0604020202020204" pitchFamily="34" charset="0"/>
                <a:buChar char="•"/>
              </a:pPr>
              <a:endParaRPr lang="en-US" altLang="ko-KR" sz="900" dirty="0"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0"/>
                </a:gradFill>
                <a:latin typeface="Rix모던고딕 L" panose="02020603020101020101" pitchFamily="18" charset="-127"/>
                <a:ea typeface="Rix모던고딕 L" panose="02020603020101020101" pitchFamily="18" charset="-127"/>
              </a:endParaRPr>
            </a:p>
          </p:txBody>
        </p:sp>
        <p:grpSp>
          <p:nvGrpSpPr>
            <p:cNvPr id="59" name="그룹 58"/>
            <p:cNvGrpSpPr/>
            <p:nvPr/>
          </p:nvGrpSpPr>
          <p:grpSpPr>
            <a:xfrm>
              <a:off x="6699845" y="1885542"/>
              <a:ext cx="1986306" cy="1398383"/>
              <a:chOff x="458925" y="947306"/>
              <a:chExt cx="2534904" cy="1398383"/>
            </a:xfrm>
          </p:grpSpPr>
          <p:sp>
            <p:nvSpPr>
              <p:cNvPr id="60" name="직사각형 59"/>
              <p:cNvSpPr/>
              <p:nvPr/>
            </p:nvSpPr>
            <p:spPr>
              <a:xfrm flipH="1">
                <a:off x="459758" y="947306"/>
                <a:ext cx="2534071" cy="317614"/>
              </a:xfrm>
              <a:prstGeom prst="rect">
                <a:avLst/>
              </a:prstGeom>
              <a:gradFill>
                <a:gsLst>
                  <a:gs pos="55000">
                    <a:srgbClr val="6764B5"/>
                  </a:gs>
                  <a:gs pos="49000">
                    <a:srgbClr val="726FC9"/>
                  </a:gs>
                </a:gsLst>
                <a:lin ang="5400000" scaled="1"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7524" tIns="0" rIns="97524" bIns="18000" rtlCol="0" anchor="ctr"/>
              <a:lstStyle/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1600" b="1" dirty="0" smtClean="0">
                    <a:solidFill>
                      <a:schemeClr val="bg1"/>
                    </a:solidFill>
                    <a:latin typeface="+mj-ea"/>
                    <a:cs typeface="Arial" panose="020B0604020202020204" pitchFamily="34" charset="0"/>
                  </a:rPr>
                  <a:t>MNO biz model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cs typeface="Arial" panose="020B0604020202020204" pitchFamily="34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458925" y="1300330"/>
                <a:ext cx="2534904" cy="1045359"/>
              </a:xfrm>
              <a:prstGeom prst="rect">
                <a:avLst/>
              </a:prstGeom>
              <a:noFill/>
            </p:spPr>
            <p:txBody>
              <a:bodyPr wrap="none" lIns="72000" rtlCol="0" anchor="t">
                <a:noAutofit/>
              </a:bodyPr>
              <a:lstStyle>
                <a:defPPr>
                  <a:defRPr lang="ko-KR"/>
                </a:defPPr>
                <a:lvl1pPr marL="108000" indent="-108000" latinLnBrk="0">
                  <a:spcAft>
                    <a:spcPts val="300"/>
                  </a:spcAft>
                  <a:buFont typeface="Arial" panose="020B0604020202020204" pitchFamily="34" charset="0"/>
                  <a:buChar char="•"/>
                  <a:defRPr sz="12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B2C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B2B</a:t>
                </a:r>
              </a:p>
              <a:p>
                <a:pPr>
                  <a:spcAft>
                    <a:spcPts val="400"/>
                  </a:spcAft>
                </a:pPr>
                <a:r>
                  <a:rPr lang="en-US" altLang="ko-KR" dirty="0" smtClean="0"/>
                  <a:t>B2B2C</a:t>
                </a:r>
                <a:endParaRPr lang="ko-KR" altLang="en-US" dirty="0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-6351" y="890825"/>
            <a:ext cx="8692502" cy="385907"/>
            <a:chOff x="-6351" y="890825"/>
            <a:chExt cx="8692502" cy="385907"/>
          </a:xfrm>
        </p:grpSpPr>
        <p:sp>
          <p:nvSpPr>
            <p:cNvPr id="51" name="Freeform 7"/>
            <p:cNvSpPr>
              <a:spLocks/>
            </p:cNvSpPr>
            <p:nvPr/>
          </p:nvSpPr>
          <p:spPr bwMode="auto">
            <a:xfrm>
              <a:off x="-6351" y="890825"/>
              <a:ext cx="8692502" cy="385907"/>
            </a:xfrm>
            <a:custGeom>
              <a:avLst/>
              <a:gdLst>
                <a:gd name="T0" fmla="*/ 0 w 3726"/>
                <a:gd name="T1" fmla="*/ 110 h 160"/>
                <a:gd name="T2" fmla="*/ 3646 w 3726"/>
                <a:gd name="T3" fmla="*/ 110 h 160"/>
                <a:gd name="T4" fmla="*/ 3633 w 3726"/>
                <a:gd name="T5" fmla="*/ 123 h 160"/>
                <a:gd name="T6" fmla="*/ 3633 w 3726"/>
                <a:gd name="T7" fmla="*/ 152 h 160"/>
                <a:gd name="T8" fmla="*/ 3662 w 3726"/>
                <a:gd name="T9" fmla="*/ 152 h 160"/>
                <a:gd name="T10" fmla="*/ 3720 w 3726"/>
                <a:gd name="T11" fmla="*/ 94 h 160"/>
                <a:gd name="T12" fmla="*/ 3726 w 3726"/>
                <a:gd name="T13" fmla="*/ 80 h 160"/>
                <a:gd name="T14" fmla="*/ 3720 w 3726"/>
                <a:gd name="T15" fmla="*/ 65 h 160"/>
                <a:gd name="T16" fmla="*/ 3662 w 3726"/>
                <a:gd name="T17" fmla="*/ 8 h 160"/>
                <a:gd name="T18" fmla="*/ 3633 w 3726"/>
                <a:gd name="T19" fmla="*/ 8 h 160"/>
                <a:gd name="T20" fmla="*/ 3633 w 3726"/>
                <a:gd name="T21" fmla="*/ 37 h 160"/>
                <a:gd name="T22" fmla="*/ 3646 w 3726"/>
                <a:gd name="T23" fmla="*/ 50 h 160"/>
                <a:gd name="T24" fmla="*/ 0 w 3726"/>
                <a:gd name="T25" fmla="*/ 5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6" h="160">
                  <a:moveTo>
                    <a:pt x="0" y="110"/>
                  </a:moveTo>
                  <a:cubicBezTo>
                    <a:pt x="3646" y="110"/>
                    <a:pt x="3646" y="110"/>
                    <a:pt x="3646" y="110"/>
                  </a:cubicBezTo>
                  <a:cubicBezTo>
                    <a:pt x="3633" y="123"/>
                    <a:pt x="3633" y="123"/>
                    <a:pt x="3633" y="123"/>
                  </a:cubicBezTo>
                  <a:cubicBezTo>
                    <a:pt x="3625" y="131"/>
                    <a:pt x="3625" y="144"/>
                    <a:pt x="3633" y="152"/>
                  </a:cubicBezTo>
                  <a:cubicBezTo>
                    <a:pt x="3641" y="160"/>
                    <a:pt x="3654" y="160"/>
                    <a:pt x="3662" y="152"/>
                  </a:cubicBezTo>
                  <a:cubicBezTo>
                    <a:pt x="3720" y="94"/>
                    <a:pt x="3720" y="94"/>
                    <a:pt x="3720" y="94"/>
                  </a:cubicBezTo>
                  <a:cubicBezTo>
                    <a:pt x="3724" y="90"/>
                    <a:pt x="3726" y="85"/>
                    <a:pt x="3726" y="80"/>
                  </a:cubicBezTo>
                  <a:cubicBezTo>
                    <a:pt x="3726" y="74"/>
                    <a:pt x="3724" y="69"/>
                    <a:pt x="3720" y="65"/>
                  </a:cubicBezTo>
                  <a:cubicBezTo>
                    <a:pt x="3662" y="8"/>
                    <a:pt x="3662" y="8"/>
                    <a:pt x="3662" y="8"/>
                  </a:cubicBezTo>
                  <a:cubicBezTo>
                    <a:pt x="3654" y="0"/>
                    <a:pt x="3641" y="0"/>
                    <a:pt x="3633" y="8"/>
                  </a:cubicBezTo>
                  <a:cubicBezTo>
                    <a:pt x="3625" y="16"/>
                    <a:pt x="3625" y="29"/>
                    <a:pt x="3633" y="37"/>
                  </a:cubicBezTo>
                  <a:cubicBezTo>
                    <a:pt x="3646" y="50"/>
                    <a:pt x="3646" y="50"/>
                    <a:pt x="3646" y="50"/>
                  </a:cubicBez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89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74" name="그룹 73"/>
            <p:cNvGrpSpPr/>
            <p:nvPr/>
          </p:nvGrpSpPr>
          <p:grpSpPr>
            <a:xfrm>
              <a:off x="1300743" y="927041"/>
              <a:ext cx="313424" cy="313424"/>
              <a:chOff x="1205158" y="1346141"/>
              <a:chExt cx="313424" cy="313424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1205158" y="1346141"/>
                <a:ext cx="313424" cy="3134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889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타원 75"/>
              <p:cNvSpPr/>
              <p:nvPr/>
            </p:nvSpPr>
            <p:spPr>
              <a:xfrm>
                <a:off x="1268692" y="1409675"/>
                <a:ext cx="186356" cy="186356"/>
              </a:xfrm>
              <a:prstGeom prst="ellipse">
                <a:avLst/>
              </a:prstGeom>
              <a:solidFill>
                <a:srgbClr val="1EB3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3372216" y="927041"/>
              <a:ext cx="313424" cy="313424"/>
              <a:chOff x="1205158" y="1346141"/>
              <a:chExt cx="313424" cy="313424"/>
            </a:xfrm>
          </p:grpSpPr>
          <p:sp>
            <p:nvSpPr>
              <p:cNvPr id="78" name="타원 77"/>
              <p:cNvSpPr/>
              <p:nvPr/>
            </p:nvSpPr>
            <p:spPr>
              <a:xfrm>
                <a:off x="1205158" y="1346141"/>
                <a:ext cx="313424" cy="3134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889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타원 78"/>
              <p:cNvSpPr/>
              <p:nvPr/>
            </p:nvSpPr>
            <p:spPr>
              <a:xfrm>
                <a:off x="1268692" y="1409675"/>
                <a:ext cx="186356" cy="186356"/>
              </a:xfrm>
              <a:prstGeom prst="ellipse">
                <a:avLst/>
              </a:prstGeom>
              <a:solidFill>
                <a:srgbClr val="0197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5450937" y="927041"/>
              <a:ext cx="313424" cy="313424"/>
              <a:chOff x="1205158" y="1346141"/>
              <a:chExt cx="313424" cy="313424"/>
            </a:xfrm>
          </p:grpSpPr>
          <p:sp>
            <p:nvSpPr>
              <p:cNvPr id="81" name="타원 80"/>
              <p:cNvSpPr/>
              <p:nvPr/>
            </p:nvSpPr>
            <p:spPr>
              <a:xfrm>
                <a:off x="1205158" y="1346141"/>
                <a:ext cx="313424" cy="3134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889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타원 81"/>
              <p:cNvSpPr/>
              <p:nvPr/>
            </p:nvSpPr>
            <p:spPr>
              <a:xfrm>
                <a:off x="1268692" y="1409675"/>
                <a:ext cx="186356" cy="186356"/>
              </a:xfrm>
              <a:prstGeom prst="ellipse">
                <a:avLst/>
              </a:prstGeom>
              <a:solidFill>
                <a:srgbClr val="2F7CD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3" name="그룹 82"/>
            <p:cNvGrpSpPr/>
            <p:nvPr/>
          </p:nvGrpSpPr>
          <p:grpSpPr>
            <a:xfrm>
              <a:off x="7509494" y="927041"/>
              <a:ext cx="313424" cy="313424"/>
              <a:chOff x="1205158" y="1346141"/>
              <a:chExt cx="313424" cy="313424"/>
            </a:xfrm>
          </p:grpSpPr>
          <p:sp>
            <p:nvSpPr>
              <p:cNvPr id="84" name="타원 83"/>
              <p:cNvSpPr/>
              <p:nvPr/>
            </p:nvSpPr>
            <p:spPr>
              <a:xfrm>
                <a:off x="1205158" y="1346141"/>
                <a:ext cx="313424" cy="3134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889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타원 84"/>
              <p:cNvSpPr/>
              <p:nvPr/>
            </p:nvSpPr>
            <p:spPr>
              <a:xfrm>
                <a:off x="1268692" y="1409675"/>
                <a:ext cx="186356" cy="186356"/>
              </a:xfrm>
              <a:prstGeom prst="ellipse">
                <a:avLst/>
              </a:prstGeom>
              <a:solidFill>
                <a:srgbClr val="726F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978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9145229" cy="5143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5854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231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8331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23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313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523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8545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1"/>
          <p:cNvSpPr txBox="1">
            <a:spLocks/>
          </p:cNvSpPr>
          <p:nvPr/>
        </p:nvSpPr>
        <p:spPr>
          <a:xfrm>
            <a:off x="838200" y="273844"/>
            <a:ext cx="7901883" cy="5989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</a:rPr>
              <a:t>目录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57376" y="410416"/>
            <a:ext cx="99548" cy="372821"/>
          </a:xfrm>
          <a:prstGeom prst="rect">
            <a:avLst/>
          </a:prstGeom>
          <a:solidFill>
            <a:srgbClr val="D6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063780" y="1527861"/>
            <a:ext cx="426809" cy="320107"/>
          </a:xfrm>
          <a:prstGeom prst="rect">
            <a:avLst/>
          </a:prstGeom>
          <a:solidFill>
            <a:srgbClr val="D6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rPr>
              <a:t>1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063780" y="3520691"/>
            <a:ext cx="426809" cy="320107"/>
          </a:xfrm>
          <a:prstGeom prst="rect">
            <a:avLst/>
          </a:prstGeom>
          <a:solidFill>
            <a:srgbClr val="C02E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rPr>
              <a:t>4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063780" y="2192137"/>
            <a:ext cx="426809" cy="320107"/>
          </a:xfrm>
          <a:prstGeom prst="rect">
            <a:avLst/>
          </a:prstGeom>
          <a:solidFill>
            <a:srgbClr val="C0A9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rPr>
              <a:t>2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063780" y="2856414"/>
            <a:ext cx="426809" cy="320107"/>
          </a:xfrm>
          <a:prstGeom prst="rect">
            <a:avLst/>
          </a:prstGeom>
          <a:solidFill>
            <a:srgbClr val="E2C7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rPr>
              <a:t>3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659391" y="1527860"/>
            <a:ext cx="3313159" cy="300315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Comic Sans MS" pitchFamily="66" charset="0"/>
                <a:ea typeface="微软雅黑" panose="020B0503020204020204" pitchFamily="34" charset="-122"/>
              </a:rPr>
              <a:t>The development of mobile </a:t>
            </a:r>
            <a:endParaRPr lang="en-US" altLang="zh-CN" dirty="0" smtClean="0">
              <a:solidFill>
                <a:srgbClr val="333333"/>
              </a:solidFill>
              <a:latin typeface="Comic Sans MS" pitchFamily="66" charset="0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rgbClr val="333333"/>
                </a:solidFill>
                <a:latin typeface="Comic Sans MS" pitchFamily="66" charset="0"/>
                <a:ea typeface="微软雅黑" panose="020B0503020204020204" pitchFamily="34" charset="-122"/>
              </a:rPr>
              <a:t>communication</a:t>
            </a:r>
            <a:endParaRPr lang="zh-CN" altLang="en-US" dirty="0">
              <a:solidFill>
                <a:srgbClr val="333333"/>
              </a:solidFill>
              <a:latin typeface="Comic Sans MS" pitchFamily="66" charset="0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682837" y="2192137"/>
            <a:ext cx="3057247" cy="300315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</a:rPr>
              <a:t>The vision of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</a:rPr>
              <a:t>5G?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Comic Sans MS" pitchFamily="66" charset="0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682837" y="2856413"/>
            <a:ext cx="3057247" cy="300315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</a:rPr>
              <a:t>Key technologies in 5G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</a:rPr>
              <a:t>?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Comic Sans MS" pitchFamily="66" charset="0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682837" y="3520691"/>
            <a:ext cx="3057247" cy="300315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</a:rPr>
              <a:t>Applications of  5G.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Comic Sans MS" pitchFamily="66" charset="0"/>
              <a:ea typeface="微软雅黑" panose="020B0503020204020204" pitchFamily="34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2408691" y="3203894"/>
            <a:ext cx="204224" cy="145592"/>
          </a:xfrm>
          <a:prstGeom prst="ellipse">
            <a:avLst/>
          </a:prstGeom>
          <a:gradFill flip="none" rotWithShape="1">
            <a:gsLst>
              <a:gs pos="0">
                <a:srgbClr val="E58D52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 rot="21021193">
            <a:off x="3326494" y="3078776"/>
            <a:ext cx="147796" cy="110847"/>
          </a:xfrm>
          <a:prstGeom prst="rect">
            <a:avLst/>
          </a:prstGeom>
          <a:solidFill>
            <a:srgbClr val="E2C7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 rot="900000">
            <a:off x="3597146" y="3138746"/>
            <a:ext cx="114893" cy="93956"/>
          </a:xfrm>
          <a:prstGeom prst="rect">
            <a:avLst/>
          </a:prstGeom>
          <a:solidFill>
            <a:srgbClr val="C02E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8" name="矩形 37"/>
          <p:cNvSpPr/>
          <p:nvPr/>
        </p:nvSpPr>
        <p:spPr>
          <a:xfrm rot="1632393">
            <a:off x="1206722" y="3177345"/>
            <a:ext cx="115359" cy="86519"/>
          </a:xfrm>
          <a:prstGeom prst="rect">
            <a:avLst/>
          </a:prstGeom>
          <a:solidFill>
            <a:srgbClr val="C02E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 rot="19632393">
            <a:off x="2978376" y="3100722"/>
            <a:ext cx="115491" cy="86618"/>
          </a:xfrm>
          <a:prstGeom prst="rect">
            <a:avLst/>
          </a:prstGeom>
          <a:solidFill>
            <a:srgbClr val="D6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09942" y="3015539"/>
            <a:ext cx="63752" cy="47814"/>
          </a:xfrm>
          <a:prstGeom prst="rect">
            <a:avLst/>
          </a:prstGeom>
          <a:solidFill>
            <a:srgbClr val="C0A9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 rot="20673998">
            <a:off x="4221509" y="3168002"/>
            <a:ext cx="151652" cy="113739"/>
          </a:xfrm>
          <a:prstGeom prst="rect">
            <a:avLst/>
          </a:prstGeom>
          <a:solidFill>
            <a:srgbClr val="C0A9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281637" y="3257693"/>
            <a:ext cx="63752" cy="47814"/>
          </a:xfrm>
          <a:prstGeom prst="rect">
            <a:avLst/>
          </a:prstGeom>
          <a:solidFill>
            <a:srgbClr val="C0A9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 rot="762483">
            <a:off x="1685503" y="3167730"/>
            <a:ext cx="140999" cy="105749"/>
          </a:xfrm>
          <a:prstGeom prst="rect">
            <a:avLst/>
          </a:prstGeom>
          <a:solidFill>
            <a:srgbClr val="E2C7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 rot="18900000">
            <a:off x="3951387" y="3042874"/>
            <a:ext cx="66141" cy="54088"/>
          </a:xfrm>
          <a:prstGeom prst="rect">
            <a:avLst/>
          </a:prstGeom>
          <a:solidFill>
            <a:srgbClr val="DA58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5" name="矩形 44"/>
          <p:cNvSpPr/>
          <p:nvPr/>
        </p:nvSpPr>
        <p:spPr>
          <a:xfrm rot="900000">
            <a:off x="2443258" y="3138388"/>
            <a:ext cx="91259" cy="74630"/>
          </a:xfrm>
          <a:prstGeom prst="rect">
            <a:avLst/>
          </a:prstGeom>
          <a:solidFill>
            <a:srgbClr val="DA58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矩形 45"/>
          <p:cNvSpPr/>
          <p:nvPr/>
        </p:nvSpPr>
        <p:spPr>
          <a:xfrm rot="1800000">
            <a:off x="1639844" y="3027602"/>
            <a:ext cx="63752" cy="47814"/>
          </a:xfrm>
          <a:prstGeom prst="rect">
            <a:avLst/>
          </a:prstGeom>
          <a:solidFill>
            <a:srgbClr val="D6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6" name="矩形 55"/>
          <p:cNvSpPr/>
          <p:nvPr/>
        </p:nvSpPr>
        <p:spPr>
          <a:xfrm rot="20171873">
            <a:off x="1167045" y="2118664"/>
            <a:ext cx="743339" cy="555529"/>
          </a:xfrm>
          <a:prstGeom prst="rect">
            <a:avLst/>
          </a:prstGeom>
          <a:solidFill>
            <a:srgbClr val="D6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400" kern="0" dirty="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5</a:t>
            </a:r>
            <a:endParaRPr kumimoji="0" lang="zh-CN" altLang="en-US" sz="4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 rot="1103009">
            <a:off x="3605506" y="2091380"/>
            <a:ext cx="764536" cy="573402"/>
          </a:xfrm>
          <a:prstGeom prst="rect">
            <a:avLst/>
          </a:prstGeom>
          <a:solidFill>
            <a:srgbClr val="C02E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400" kern="0" noProof="0" dirty="0" smtClean="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Fi</a:t>
            </a:r>
            <a:endParaRPr kumimoji="0" lang="zh-CN" altLang="en-US" sz="4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 rot="815850">
            <a:off x="2007090" y="2049794"/>
            <a:ext cx="751212" cy="563409"/>
          </a:xfrm>
          <a:prstGeom prst="rect">
            <a:avLst/>
          </a:prstGeom>
          <a:solidFill>
            <a:srgbClr val="C0A9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400" kern="0" dirty="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G</a:t>
            </a:r>
            <a:endParaRPr kumimoji="0" lang="zh-CN" altLang="en-US" sz="4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9" name="矩形 58"/>
          <p:cNvSpPr/>
          <p:nvPr/>
        </p:nvSpPr>
        <p:spPr>
          <a:xfrm rot="20015560">
            <a:off x="2879634" y="2113143"/>
            <a:ext cx="714893" cy="536170"/>
          </a:xfrm>
          <a:prstGeom prst="rect">
            <a:avLst/>
          </a:prstGeom>
          <a:solidFill>
            <a:srgbClr val="E2C7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kern="0" noProof="0" dirty="0" smtClean="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Wi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1374541" y="3138174"/>
            <a:ext cx="224479" cy="187135"/>
          </a:xfrm>
          <a:prstGeom prst="ellipse">
            <a:avLst/>
          </a:prstGeom>
          <a:gradFill flip="none" rotWithShape="1">
            <a:gsLst>
              <a:gs pos="0">
                <a:srgbClr val="E58D52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1881850" y="3033257"/>
            <a:ext cx="224479" cy="187135"/>
          </a:xfrm>
          <a:prstGeom prst="ellipse">
            <a:avLst/>
          </a:prstGeom>
          <a:gradFill flip="none" rotWithShape="1">
            <a:gsLst>
              <a:gs pos="0">
                <a:srgbClr val="E2C700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2745541" y="2905084"/>
            <a:ext cx="267250" cy="234971"/>
          </a:xfrm>
          <a:prstGeom prst="ellipse">
            <a:avLst/>
          </a:prstGeom>
          <a:gradFill flip="none" rotWithShape="1">
            <a:gsLst>
              <a:gs pos="0">
                <a:srgbClr val="E58D52">
                  <a:alpha val="80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3614055" y="3238567"/>
            <a:ext cx="224479" cy="187135"/>
          </a:xfrm>
          <a:prstGeom prst="ellipse">
            <a:avLst/>
          </a:prstGeom>
          <a:gradFill flip="none" rotWithShape="1">
            <a:gsLst>
              <a:gs pos="0">
                <a:srgbClr val="E58D52">
                  <a:alpha val="40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92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 tmFilter="0,0; .5, 1; 1, 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 tmFilter="0,0; .5, 1; 1, 1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 tmFilter="0,0; .5, 1; 1, 1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500"/>
                            </p:stCondLst>
                            <p:childTnLst>
                              <p:par>
                                <p:cTn id="1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000"/>
                            </p:stCondLst>
                            <p:childTnLst>
                              <p:par>
                                <p:cTn id="1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500"/>
                            </p:stCondLst>
                            <p:childTnLst>
                              <p:par>
                                <p:cTn id="1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0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7" grpId="0" animBg="1"/>
      <p:bldP spid="48" grpId="0" animBg="1"/>
      <p:bldP spid="49" grpId="0" animBg="1"/>
      <p:bldP spid="50" grpId="0" animBg="1"/>
      <p:bldP spid="51" grpId="0" animBg="1"/>
      <p:bldP spid="52" grpId="0"/>
      <p:bldP spid="53" grpId="0"/>
      <p:bldP spid="54" grpId="0"/>
      <p:bldP spid="55" grpId="0"/>
      <p:bldP spid="62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3" grpId="0" animBg="1"/>
      <p:bldP spid="6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AutoShape 2" descr="What is Multi-Access Edge Computing (MEC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4" descr="What is Multi-Access Edge Computing (MEC)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4342" name="Picture 6" descr="ç¸å³å¾ç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8" y="-1"/>
            <a:ext cx="8982077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293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9145224" cy="5143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0038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0"/>
            <a:ext cx="9145234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7146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5230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259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9176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4547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2"/>
            <a:ext cx="9149172" cy="5143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7047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9175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7531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9149173" cy="5143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94410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9149170" cy="5143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9843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553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6886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0936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00100" y="4505325"/>
            <a:ext cx="80962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Cellular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6350" y="4507684"/>
            <a:ext cx="9810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Voice+Data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6650" y="4507684"/>
            <a:ext cx="65722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VoIP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03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553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2005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B6D96-E065-46D7-BFC0-473F3D5B23B3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1"/>
            <a:ext cx="9144552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11750" y="4794250"/>
            <a:ext cx="21526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Private network for security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3318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Consequences if we take all as read…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4499" y="656239"/>
            <a:ext cx="8488485" cy="2824163"/>
          </a:xfrm>
        </p:spPr>
        <p:txBody>
          <a:bodyPr/>
          <a:lstStyle/>
          <a:p>
            <a:pPr eaLnBrk="0" latinLnBrk="0"/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1ms latency for AR, VR, remote surgery is pointless without a video codec that runs significantly faster than 1000 frames per second</a:t>
            </a:r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eaLnBrk="0" latinLnBrk="0"/>
            <a:endParaRPr lang="en-GB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latinLnBrk="0"/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TCP/IP is not fit for purpose. Packet loss handling will break a lot of 5G use </a:t>
            </a:r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</a:p>
          <a:p>
            <a:pPr eaLnBrk="0" latinLnBrk="0"/>
            <a:endParaRPr lang="en-GB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latinLnBrk="0"/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…and neither is GTP.  Internet of Things needs ‘Internet to the Thing’ without a proprietary connectivity network in the way</a:t>
            </a:r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eaLnBrk="0" latinLnBrk="0"/>
            <a:endParaRPr lang="en-GB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latinLnBrk="0"/>
            <a:endParaRPr lang="en-GB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latinLnBrk="0"/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‘Driverless’ autonomous cars are great, as long as they are ALL autonomous. There is a massive backward compatibility issue when some cars are driverless and others aren’t</a:t>
            </a:r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eaLnBrk="0" latinLnBrk="0"/>
            <a:endParaRPr lang="en-GB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latinLnBrk="0"/>
            <a:r>
              <a:rPr lang="en-GB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Existing Roaming model won’t cut it… but we have been trying to change Roaming for years.  It is not technology that stops it changing.</a:t>
            </a:r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62F52FB-296C-D94D-AE53-C62C85B1408B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47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82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Starting point  - ‘5G is different’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F52FB-296C-D94D-AE53-C62C85B1408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9060" y="991870"/>
            <a:ext cx="589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S</a:t>
            </a:r>
            <a:r>
              <a:rPr lang="en-GB" sz="2000" dirty="0" smtClean="0"/>
              <a:t>ervice, application and business case-led definition</a:t>
            </a:r>
            <a:endParaRPr lang="en-GB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00" y="1817429"/>
            <a:ext cx="4279900" cy="2588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30" y="3552003"/>
            <a:ext cx="3906132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51530" y="1816100"/>
            <a:ext cx="4002970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latinLnBrk="0"/>
            <a:r>
              <a:rPr lang="en-GB" dirty="0" smtClean="0"/>
              <a:t>Source – NGMN White </a:t>
            </a:r>
            <a:r>
              <a:rPr lang="en-GB" dirty="0"/>
              <a:t>Paper, </a:t>
            </a:r>
            <a:r>
              <a:rPr lang="en-GB" dirty="0" smtClean="0"/>
              <a:t>2015 </a:t>
            </a:r>
            <a:r>
              <a:rPr lang="en-GB" dirty="0" smtClean="0">
                <a:hlinkClick r:id="rId4"/>
              </a:rPr>
              <a:t>https</a:t>
            </a:r>
            <a:r>
              <a:rPr lang="en-GB" dirty="0">
                <a:hlinkClick r:id="rId4"/>
              </a:rPr>
              <a:t>://</a:t>
            </a:r>
            <a:r>
              <a:rPr lang="en-GB" dirty="0" smtClean="0">
                <a:hlinkClick r:id="rId4"/>
              </a:rPr>
              <a:t>www.ngmn.org/de/5g-white-paper/5g-white-paper.html</a:t>
            </a:r>
            <a:endParaRPr lang="en-GB" dirty="0" smtClean="0"/>
          </a:p>
          <a:p>
            <a:pPr eaLnBrk="0" latinLnBrk="0"/>
            <a:endParaRPr lang="en-GB" dirty="0"/>
          </a:p>
          <a:p>
            <a:pPr eaLnBrk="0" latinLnBrk="0"/>
            <a:r>
              <a:rPr lang="en-GB" dirty="0" smtClean="0"/>
              <a:t>5G Vision defined around Business Context, and Characterisation based on Use Cases, Business Models and Value Creation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9" name="Rounded Rectangle 8"/>
          <p:cNvSpPr/>
          <p:nvPr/>
        </p:nvSpPr>
        <p:spPr>
          <a:xfrm>
            <a:off x="251530" y="3746500"/>
            <a:ext cx="4002970" cy="66675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64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50934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856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50933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995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7620"/>
            <a:ext cx="915093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7409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9150933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981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39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2606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C44DC"/>
      </a:accent1>
      <a:accent2>
        <a:srgbClr val="A5A5A5"/>
      </a:accent2>
      <a:accent3>
        <a:srgbClr val="BFBFBF"/>
      </a:accent3>
      <a:accent4>
        <a:srgbClr val="D8D8D8"/>
      </a:accent4>
      <a:accent5>
        <a:srgbClr val="F2F2F2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10422</TotalTime>
  <Words>576</Words>
  <Application>Microsoft Office PowerPoint</Application>
  <PresentationFormat>全屏显示(16:9)</PresentationFormat>
  <Paragraphs>184</Paragraphs>
  <Slides>33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5" baseType="lpstr">
      <vt:lpstr>Office 테마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Innovation Enabling New Verticals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Consequences if we take all as read…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CUBE9 interactive</dc:creator>
  <cp:lastModifiedBy>viczhang</cp:lastModifiedBy>
  <cp:revision>428</cp:revision>
  <dcterms:created xsi:type="dcterms:W3CDTF">2016-06-22T00:51:38Z</dcterms:created>
  <dcterms:modified xsi:type="dcterms:W3CDTF">2019-03-18T07:17:47Z</dcterms:modified>
</cp:coreProperties>
</file>

<file path=docProps/thumbnail.jpeg>
</file>